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322" r:id="rId3"/>
    <p:sldId id="334" r:id="rId4"/>
    <p:sldId id="257" r:id="rId5"/>
    <p:sldId id="258" r:id="rId6"/>
    <p:sldId id="259" r:id="rId7"/>
    <p:sldId id="260" r:id="rId8"/>
    <p:sldId id="261" r:id="rId9"/>
    <p:sldId id="269" r:id="rId10"/>
    <p:sldId id="262" r:id="rId11"/>
    <p:sldId id="303" r:id="rId12"/>
    <p:sldId id="304" r:id="rId13"/>
    <p:sldId id="323" r:id="rId14"/>
    <p:sldId id="324" r:id="rId15"/>
    <p:sldId id="325" r:id="rId16"/>
    <p:sldId id="326" r:id="rId17"/>
    <p:sldId id="327" r:id="rId18"/>
    <p:sldId id="328" r:id="rId19"/>
    <p:sldId id="329" r:id="rId20"/>
    <p:sldId id="330" r:id="rId21"/>
    <p:sldId id="331" r:id="rId22"/>
    <p:sldId id="332" r:id="rId23"/>
    <p:sldId id="333" r:id="rId24"/>
    <p:sldId id="265" r:id="rId25"/>
    <p:sldId id="266" r:id="rId26"/>
    <p:sldId id="268" r:id="rId27"/>
    <p:sldId id="267" r:id="rId28"/>
    <p:sldId id="288" r:id="rId29"/>
    <p:sldId id="271" r:id="rId30"/>
    <p:sldId id="314" r:id="rId31"/>
    <p:sldId id="284"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9E49BF-371F-4C7C-B561-F9E9BC24292F}" type="datetimeFigureOut">
              <a:rPr lang="en-US" smtClean="0"/>
              <a:pPr/>
              <a:t>1/29/2017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011ED0-1E28-4BCE-8C26-7451CA713A4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1011ED0-1E28-4BCE-8C26-7451CA713A48}" type="slidenum">
              <a:rPr lang="en-US" smtClean="0"/>
              <a:pPr/>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53EA95B-3384-4149-B361-BD8F49D6F51D}" type="datetimeFigureOut">
              <a:rPr lang="en-US" smtClean="0"/>
              <a:pPr/>
              <a:t>1/29/2017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F283FC-B80C-40AE-A223-6F10649BAE1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3EA95B-3384-4149-B361-BD8F49D6F51D}" type="datetimeFigureOut">
              <a:rPr lang="en-US" smtClean="0"/>
              <a:pPr/>
              <a:t>1/29/2017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F283FC-B80C-40AE-A223-6F10649BAE1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3EA95B-3384-4149-B361-BD8F49D6F51D}" type="datetimeFigureOut">
              <a:rPr lang="en-US" smtClean="0"/>
              <a:pPr/>
              <a:t>1/29/2017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F283FC-B80C-40AE-A223-6F10649BAE1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3EA95B-3384-4149-B361-BD8F49D6F51D}" type="datetimeFigureOut">
              <a:rPr lang="en-US" smtClean="0"/>
              <a:pPr/>
              <a:t>1/29/2017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F283FC-B80C-40AE-A223-6F10649BAE1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3EA95B-3384-4149-B361-BD8F49D6F51D}" type="datetimeFigureOut">
              <a:rPr lang="en-US" smtClean="0"/>
              <a:pPr/>
              <a:t>1/29/2017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F283FC-B80C-40AE-A223-6F10649BAE1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53EA95B-3384-4149-B361-BD8F49D6F51D}" type="datetimeFigureOut">
              <a:rPr lang="en-US" smtClean="0"/>
              <a:pPr/>
              <a:t>1/29/2017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F283FC-B80C-40AE-A223-6F10649BAE1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53EA95B-3384-4149-B361-BD8F49D6F51D}" type="datetimeFigureOut">
              <a:rPr lang="en-US" smtClean="0"/>
              <a:pPr/>
              <a:t>1/29/2017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F283FC-B80C-40AE-A223-6F10649BAE1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53EA95B-3384-4149-B361-BD8F49D6F51D}" type="datetimeFigureOut">
              <a:rPr lang="en-US" smtClean="0"/>
              <a:pPr/>
              <a:t>1/29/2017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F283FC-B80C-40AE-A223-6F10649BAE1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3EA95B-3384-4149-B361-BD8F49D6F51D}" type="datetimeFigureOut">
              <a:rPr lang="en-US" smtClean="0"/>
              <a:pPr/>
              <a:t>1/29/2017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F283FC-B80C-40AE-A223-6F10649BAE1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3EA95B-3384-4149-B361-BD8F49D6F51D}" type="datetimeFigureOut">
              <a:rPr lang="en-US" smtClean="0"/>
              <a:pPr/>
              <a:t>1/29/2017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F283FC-B80C-40AE-A223-6F10649BAE1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3EA95B-3384-4149-B361-BD8F49D6F51D}" type="datetimeFigureOut">
              <a:rPr lang="en-US" smtClean="0"/>
              <a:pPr/>
              <a:t>1/29/2017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F283FC-B80C-40AE-A223-6F10649BAE1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3EA95B-3384-4149-B361-BD8F49D6F51D}" type="datetimeFigureOut">
              <a:rPr lang="en-US" smtClean="0"/>
              <a:pPr/>
              <a:t>1/29/2017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F283FC-B80C-40AE-A223-6F10649BAE1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Google Scholar Citations</a:t>
            </a:r>
            <a:endParaRPr lang="en-US" b="1" dirty="0"/>
          </a:p>
        </p:txBody>
      </p:sp>
      <p:sp>
        <p:nvSpPr>
          <p:cNvPr id="3" name="Subtitle 2"/>
          <p:cNvSpPr>
            <a:spLocks noGrp="1"/>
          </p:cNvSpPr>
          <p:nvPr>
            <p:ph type="subTitle" idx="1"/>
          </p:nvPr>
        </p:nvSpPr>
        <p:spPr/>
        <p:txBody>
          <a:bodyPr/>
          <a:lstStyle/>
          <a:p>
            <a:r>
              <a:rPr lang="en-US" b="1" dirty="0" err="1" smtClean="0"/>
              <a:t>Hawler</a:t>
            </a:r>
            <a:r>
              <a:rPr lang="en-US" b="1" dirty="0" smtClean="0"/>
              <a:t> Medical University</a:t>
            </a:r>
            <a:endParaRPr lang="en-US"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cstate="print"/>
          <a:srcRect/>
          <a:stretch>
            <a:fillRect/>
          </a:stretch>
        </p:blipFill>
        <p:spPr bwMode="auto">
          <a:xfrm>
            <a:off x="914400" y="762000"/>
            <a:ext cx="7200900" cy="5915025"/>
          </a:xfrm>
          <a:prstGeom prst="rect">
            <a:avLst/>
          </a:prstGeom>
          <a:noFill/>
          <a:ln w="9525">
            <a:noFill/>
            <a:miter lim="800000"/>
            <a:headEnd/>
            <a:tailEnd/>
          </a:ln>
          <a:effectLst/>
        </p:spPr>
      </p:pic>
      <p:sp>
        <p:nvSpPr>
          <p:cNvPr id="5" name="Right Arrow 4"/>
          <p:cNvSpPr/>
          <p:nvPr/>
        </p:nvSpPr>
        <p:spPr>
          <a:xfrm>
            <a:off x="1371600" y="3962400"/>
            <a:ext cx="304800"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1295400" y="6400800"/>
            <a:ext cx="304800"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cstate="print"/>
          <a:srcRect/>
          <a:stretch>
            <a:fillRect/>
          </a:stretch>
        </p:blipFill>
        <p:spPr bwMode="auto">
          <a:xfrm>
            <a:off x="533400" y="1524000"/>
            <a:ext cx="8191500" cy="5105400"/>
          </a:xfrm>
          <a:prstGeom prst="rect">
            <a:avLst/>
          </a:prstGeom>
          <a:noFill/>
          <a:ln w="9525">
            <a:noFill/>
            <a:miter lim="800000"/>
            <a:headEnd/>
            <a:tailEnd/>
          </a:ln>
          <a:effectLst/>
        </p:spPr>
      </p:pic>
      <p:sp>
        <p:nvSpPr>
          <p:cNvPr id="5" name="Title 1"/>
          <p:cNvSpPr>
            <a:spLocks noGrp="1"/>
          </p:cNvSpPr>
          <p:nvPr>
            <p:ph type="title"/>
          </p:nvPr>
        </p:nvSpPr>
        <p:spPr>
          <a:xfrm>
            <a:off x="457200" y="274638"/>
            <a:ext cx="8229600" cy="1143000"/>
          </a:xfrm>
        </p:spPr>
        <p:txBody>
          <a:bodyPr>
            <a:normAutofit/>
          </a:bodyPr>
          <a:lstStyle/>
          <a:p>
            <a:r>
              <a:rPr lang="en-US" sz="3200" dirty="0" smtClean="0"/>
              <a:t>Your account is now created</a:t>
            </a:r>
            <a:r>
              <a:rPr lang="en-US" sz="3200" b="1" dirty="0" smtClean="0"/>
              <a:t/>
            </a:r>
            <a:br>
              <a:rPr lang="en-US" sz="3200" b="1" dirty="0" smtClean="0"/>
            </a:br>
            <a:r>
              <a:rPr lang="en-US" sz="3200" b="1" dirty="0" smtClean="0"/>
              <a:t>Edit your profile</a:t>
            </a:r>
            <a:endParaRPr lang="en-US" sz="3200" b="1" dirty="0"/>
          </a:p>
        </p:txBody>
      </p:sp>
      <p:sp>
        <p:nvSpPr>
          <p:cNvPr id="6" name="Right Arrow 5"/>
          <p:cNvSpPr/>
          <p:nvPr/>
        </p:nvSpPr>
        <p:spPr>
          <a:xfrm flipH="1">
            <a:off x="4267200" y="2667000"/>
            <a:ext cx="457200"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381000" y="2438400"/>
            <a:ext cx="304800"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Verify your email</a:t>
            </a:r>
            <a:br>
              <a:rPr lang="en-US" sz="3200" b="1" dirty="0" smtClean="0"/>
            </a:br>
            <a:r>
              <a:rPr lang="en-US" sz="3200" dirty="0" smtClean="0"/>
              <a:t>Open your university/college email</a:t>
            </a:r>
            <a:endParaRPr lang="en-US" sz="3200" dirty="0"/>
          </a:p>
        </p:txBody>
      </p:sp>
      <p:sp>
        <p:nvSpPr>
          <p:cNvPr id="3" name="Content Placeholder 2"/>
          <p:cNvSpPr>
            <a:spLocks noGrp="1"/>
          </p:cNvSpPr>
          <p:nvPr>
            <p:ph idx="1"/>
          </p:nvPr>
        </p:nvSpPr>
        <p:spPr/>
        <p:txBody>
          <a:bodyPr/>
          <a:lstStyle/>
          <a:p>
            <a:endParaRPr lang="en-US" dirty="0"/>
          </a:p>
        </p:txBody>
      </p:sp>
      <p:pic>
        <p:nvPicPr>
          <p:cNvPr id="3075" name="Picture 3"/>
          <p:cNvPicPr>
            <a:picLocks noChangeAspect="1" noChangeArrowheads="1"/>
          </p:cNvPicPr>
          <p:nvPr/>
        </p:nvPicPr>
        <p:blipFill>
          <a:blip r:embed="rId2" cstate="print"/>
          <a:srcRect/>
          <a:stretch>
            <a:fillRect/>
          </a:stretch>
        </p:blipFill>
        <p:spPr bwMode="auto">
          <a:xfrm>
            <a:off x="304800" y="1447800"/>
            <a:ext cx="8534400" cy="505097"/>
          </a:xfrm>
          <a:prstGeom prst="rect">
            <a:avLst/>
          </a:prstGeom>
          <a:noFill/>
          <a:ln w="9525">
            <a:noFill/>
            <a:miter lim="800000"/>
            <a:headEnd/>
            <a:tailEnd/>
          </a:ln>
          <a:effectLst/>
        </p:spPr>
      </p:pic>
      <p:pic>
        <p:nvPicPr>
          <p:cNvPr id="3077" name="Picture 5"/>
          <p:cNvPicPr>
            <a:picLocks noChangeAspect="1" noChangeArrowheads="1"/>
          </p:cNvPicPr>
          <p:nvPr/>
        </p:nvPicPr>
        <p:blipFill>
          <a:blip r:embed="rId3" cstate="print"/>
          <a:srcRect/>
          <a:stretch>
            <a:fillRect/>
          </a:stretch>
        </p:blipFill>
        <p:spPr bwMode="auto">
          <a:xfrm>
            <a:off x="533400" y="2590800"/>
            <a:ext cx="8086725" cy="3810000"/>
          </a:xfrm>
          <a:prstGeom prst="rect">
            <a:avLst/>
          </a:prstGeom>
          <a:noFill/>
          <a:ln w="9525">
            <a:noFill/>
            <a:miter lim="800000"/>
            <a:headEnd/>
            <a:tailEnd/>
          </a:ln>
          <a:effectLst/>
        </p:spPr>
      </p:pic>
      <p:sp>
        <p:nvSpPr>
          <p:cNvPr id="6" name="Right Arrow 5"/>
          <p:cNvSpPr/>
          <p:nvPr/>
        </p:nvSpPr>
        <p:spPr>
          <a:xfrm>
            <a:off x="609600" y="5257800"/>
            <a:ext cx="304800"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2" cstate="print"/>
          <a:srcRect/>
          <a:stretch>
            <a:fillRect/>
          </a:stretch>
        </p:blipFill>
        <p:spPr bwMode="auto">
          <a:xfrm>
            <a:off x="381000" y="1295400"/>
            <a:ext cx="8429625" cy="5391150"/>
          </a:xfrm>
          <a:prstGeom prst="rect">
            <a:avLst/>
          </a:prstGeom>
          <a:noFill/>
          <a:ln w="9525">
            <a:noFill/>
            <a:miter lim="800000"/>
            <a:headEnd/>
            <a:tailEnd/>
          </a:ln>
          <a:effectLst/>
        </p:spPr>
      </p:pic>
      <p:sp>
        <p:nvSpPr>
          <p:cNvPr id="5" name="Title 1"/>
          <p:cNvSpPr>
            <a:spLocks noGrp="1"/>
          </p:cNvSpPr>
          <p:nvPr>
            <p:ph type="title"/>
          </p:nvPr>
        </p:nvSpPr>
        <p:spPr>
          <a:xfrm>
            <a:off x="457200" y="274638"/>
            <a:ext cx="8229600" cy="1143000"/>
          </a:xfrm>
        </p:spPr>
        <p:txBody>
          <a:bodyPr>
            <a:normAutofit/>
          </a:bodyPr>
          <a:lstStyle/>
          <a:p>
            <a:r>
              <a:rPr lang="en-US" sz="3200" b="1" dirty="0" smtClean="0"/>
              <a:t>Create alerts (optional)</a:t>
            </a:r>
            <a:endParaRPr lang="en-US" sz="3200" b="1" dirty="0"/>
          </a:p>
        </p:txBody>
      </p:sp>
      <p:sp>
        <p:nvSpPr>
          <p:cNvPr id="6" name="Right Arrow 5"/>
          <p:cNvSpPr/>
          <p:nvPr/>
        </p:nvSpPr>
        <p:spPr>
          <a:xfrm>
            <a:off x="4724400" y="1752600"/>
            <a:ext cx="304800"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p:cNvPicPr>
            <a:picLocks noChangeAspect="1" noChangeArrowheads="1"/>
          </p:cNvPicPr>
          <p:nvPr/>
        </p:nvPicPr>
        <p:blipFill>
          <a:blip r:embed="rId3" cstate="print"/>
          <a:srcRect/>
          <a:stretch>
            <a:fillRect/>
          </a:stretch>
        </p:blipFill>
        <p:spPr bwMode="auto">
          <a:xfrm>
            <a:off x="497100" y="1676400"/>
            <a:ext cx="1255500" cy="1371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9218" name="Picture 2"/>
          <p:cNvPicPr>
            <a:picLocks noChangeAspect="1" noChangeArrowheads="1"/>
          </p:cNvPicPr>
          <p:nvPr/>
        </p:nvPicPr>
        <p:blipFill>
          <a:blip r:embed="rId2" cstate="print"/>
          <a:srcRect/>
          <a:stretch>
            <a:fillRect/>
          </a:stretch>
        </p:blipFill>
        <p:spPr bwMode="auto">
          <a:xfrm>
            <a:off x="381000" y="1219200"/>
            <a:ext cx="8315325" cy="5191125"/>
          </a:xfrm>
          <a:prstGeom prst="rect">
            <a:avLst/>
          </a:prstGeom>
          <a:noFill/>
          <a:ln w="9525">
            <a:noFill/>
            <a:miter lim="800000"/>
            <a:headEnd/>
            <a:tailEnd/>
          </a:ln>
          <a:effectLst/>
        </p:spPr>
      </p:pic>
      <p:sp>
        <p:nvSpPr>
          <p:cNvPr id="5" name="Title 1"/>
          <p:cNvSpPr>
            <a:spLocks noGrp="1"/>
          </p:cNvSpPr>
          <p:nvPr>
            <p:ph type="title"/>
          </p:nvPr>
        </p:nvSpPr>
        <p:spPr/>
        <p:txBody>
          <a:bodyPr>
            <a:normAutofit/>
          </a:bodyPr>
          <a:lstStyle/>
          <a:p>
            <a:r>
              <a:rPr lang="en-US" sz="3200" b="1" dirty="0" smtClean="0"/>
              <a:t>Create alerts (optional)</a:t>
            </a:r>
            <a:endParaRPr lang="en-US" sz="3200" b="1" dirty="0"/>
          </a:p>
        </p:txBody>
      </p:sp>
      <p:sp>
        <p:nvSpPr>
          <p:cNvPr id="6" name="Right Arrow 5"/>
          <p:cNvSpPr/>
          <p:nvPr/>
        </p:nvSpPr>
        <p:spPr>
          <a:xfrm>
            <a:off x="2971800" y="2667000"/>
            <a:ext cx="304800"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p:cNvPicPr>
            <a:picLocks noChangeAspect="1" noChangeArrowheads="1"/>
          </p:cNvPicPr>
          <p:nvPr/>
        </p:nvPicPr>
        <p:blipFill>
          <a:blip r:embed="rId3" cstate="print"/>
          <a:srcRect/>
          <a:stretch>
            <a:fillRect/>
          </a:stretch>
        </p:blipFill>
        <p:spPr bwMode="auto">
          <a:xfrm>
            <a:off x="387450" y="1600200"/>
            <a:ext cx="1185750" cy="1295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8194" name="Picture 2"/>
          <p:cNvPicPr>
            <a:picLocks noChangeAspect="1" noChangeArrowheads="1"/>
          </p:cNvPicPr>
          <p:nvPr/>
        </p:nvPicPr>
        <p:blipFill>
          <a:blip r:embed="rId2" cstate="print"/>
          <a:srcRect/>
          <a:stretch>
            <a:fillRect/>
          </a:stretch>
        </p:blipFill>
        <p:spPr bwMode="auto">
          <a:xfrm>
            <a:off x="561975" y="1519238"/>
            <a:ext cx="8020050" cy="3819525"/>
          </a:xfrm>
          <a:prstGeom prst="rect">
            <a:avLst/>
          </a:prstGeom>
          <a:noFill/>
          <a:ln w="9525">
            <a:noFill/>
            <a:miter lim="800000"/>
            <a:headEnd/>
            <a:tailEnd/>
          </a:ln>
          <a:effectLst/>
        </p:spPr>
      </p:pic>
      <p:sp>
        <p:nvSpPr>
          <p:cNvPr id="5" name="Title 1"/>
          <p:cNvSpPr>
            <a:spLocks noGrp="1"/>
          </p:cNvSpPr>
          <p:nvPr>
            <p:ph type="title"/>
          </p:nvPr>
        </p:nvSpPr>
        <p:spPr>
          <a:xfrm>
            <a:off x="457200" y="274638"/>
            <a:ext cx="8229600" cy="1143000"/>
          </a:xfrm>
        </p:spPr>
        <p:txBody>
          <a:bodyPr>
            <a:normAutofit/>
          </a:bodyPr>
          <a:lstStyle/>
          <a:p>
            <a:r>
              <a:rPr lang="en-US" sz="3200" b="1" dirty="0" smtClean="0"/>
              <a:t>Create alerts (optional)</a:t>
            </a:r>
            <a:endParaRPr lang="en-US" sz="3200" b="1" dirty="0"/>
          </a:p>
        </p:txBody>
      </p:sp>
      <p:sp>
        <p:nvSpPr>
          <p:cNvPr id="6" name="Right Arrow 5"/>
          <p:cNvSpPr/>
          <p:nvPr/>
        </p:nvSpPr>
        <p:spPr>
          <a:xfrm>
            <a:off x="533400" y="4038600"/>
            <a:ext cx="304800"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Add co-authors</a:t>
            </a:r>
            <a:endParaRPr lang="en-US" sz="3200" b="1" dirty="0"/>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cstate="print"/>
          <a:srcRect/>
          <a:stretch>
            <a:fillRect/>
          </a:stretch>
        </p:blipFill>
        <p:spPr bwMode="auto">
          <a:xfrm>
            <a:off x="381000" y="1295400"/>
            <a:ext cx="8429625" cy="5391150"/>
          </a:xfrm>
          <a:prstGeom prst="rect">
            <a:avLst/>
          </a:prstGeom>
          <a:noFill/>
          <a:ln w="9525">
            <a:noFill/>
            <a:miter lim="800000"/>
            <a:headEnd/>
            <a:tailEnd/>
          </a:ln>
          <a:effectLst/>
        </p:spPr>
      </p:pic>
      <p:sp>
        <p:nvSpPr>
          <p:cNvPr id="5" name="Right Arrow 4"/>
          <p:cNvSpPr/>
          <p:nvPr/>
        </p:nvSpPr>
        <p:spPr>
          <a:xfrm>
            <a:off x="5638800" y="4191000"/>
            <a:ext cx="304800"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p:cNvPicPr>
            <a:picLocks noChangeAspect="1" noChangeArrowheads="1"/>
          </p:cNvPicPr>
          <p:nvPr/>
        </p:nvPicPr>
        <p:blipFill>
          <a:blip r:embed="rId3" cstate="print"/>
          <a:srcRect/>
          <a:stretch>
            <a:fillRect/>
          </a:stretch>
        </p:blipFill>
        <p:spPr bwMode="auto">
          <a:xfrm>
            <a:off x="533400" y="1639857"/>
            <a:ext cx="1219200" cy="140814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76200" y="1219200"/>
            <a:ext cx="8981996" cy="5181599"/>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b="1" dirty="0" smtClean="0"/>
              <a:t>View who cited your work</a:t>
            </a:r>
            <a:endParaRPr lang="en-US" b="1" dirty="0"/>
          </a:p>
        </p:txBody>
      </p:sp>
      <p:sp>
        <p:nvSpPr>
          <p:cNvPr id="7" name="Right Arrow 6"/>
          <p:cNvSpPr/>
          <p:nvPr/>
        </p:nvSpPr>
        <p:spPr>
          <a:xfrm>
            <a:off x="5257800" y="4419600"/>
            <a:ext cx="304800"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2"/>
          <p:cNvPicPr>
            <a:picLocks noChangeAspect="1" noChangeArrowheads="1"/>
          </p:cNvPicPr>
          <p:nvPr/>
        </p:nvPicPr>
        <p:blipFill>
          <a:blip r:embed="rId3" cstate="print"/>
          <a:srcRect/>
          <a:stretch>
            <a:fillRect/>
          </a:stretch>
        </p:blipFill>
        <p:spPr bwMode="auto">
          <a:xfrm>
            <a:off x="235050" y="1371600"/>
            <a:ext cx="1185750" cy="1295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7" name="Picture 3"/>
          <p:cNvPicPr>
            <a:picLocks noChangeAspect="1" noChangeArrowheads="1"/>
          </p:cNvPicPr>
          <p:nvPr/>
        </p:nvPicPr>
        <p:blipFill>
          <a:blip r:embed="rId2" cstate="print"/>
          <a:srcRect/>
          <a:stretch>
            <a:fillRect/>
          </a:stretch>
        </p:blipFill>
        <p:spPr bwMode="auto">
          <a:xfrm>
            <a:off x="566738" y="781050"/>
            <a:ext cx="8010525" cy="52959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r>
              <a:rPr lang="en-US" sz="3600" b="1" dirty="0" smtClean="0"/>
              <a:t>Search – Researchers or universities</a:t>
            </a:r>
            <a:endParaRPr lang="en-US" sz="3600" dirty="0"/>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3" cstate="print"/>
          <a:srcRect/>
          <a:stretch>
            <a:fillRect/>
          </a:stretch>
        </p:blipFill>
        <p:spPr bwMode="auto">
          <a:xfrm>
            <a:off x="1143000" y="1600200"/>
            <a:ext cx="7578042" cy="39147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438"/>
            <a:ext cx="8229600" cy="715962"/>
          </a:xfrm>
        </p:spPr>
        <p:txBody>
          <a:bodyPr>
            <a:normAutofit fontScale="90000"/>
          </a:bodyPr>
          <a:lstStyle/>
          <a:p>
            <a:r>
              <a:rPr lang="en-US" b="1" dirty="0" smtClean="0"/>
              <a:t>How to open an account</a:t>
            </a:r>
            <a:endParaRPr lang="en-US" b="1" dirty="0"/>
          </a:p>
        </p:txBody>
      </p:sp>
      <p:sp>
        <p:nvSpPr>
          <p:cNvPr id="3" name="Content Placeholder 2"/>
          <p:cNvSpPr>
            <a:spLocks noGrp="1"/>
          </p:cNvSpPr>
          <p:nvPr>
            <p:ph idx="1"/>
          </p:nvPr>
        </p:nvSpPr>
        <p:spPr>
          <a:xfrm>
            <a:off x="457200" y="1066800"/>
            <a:ext cx="8229600" cy="5486400"/>
          </a:xfrm>
        </p:spPr>
        <p:txBody>
          <a:bodyPr>
            <a:normAutofit fontScale="92500" lnSpcReduction="10000"/>
          </a:bodyPr>
          <a:lstStyle/>
          <a:p>
            <a:pPr marL="514350" indent="-514350">
              <a:spcAft>
                <a:spcPts val="600"/>
              </a:spcAft>
            </a:pPr>
            <a:r>
              <a:rPr lang="en-US" dirty="0" smtClean="0"/>
              <a:t>scholar.google.com</a:t>
            </a:r>
          </a:p>
          <a:p>
            <a:pPr marL="514350" indent="-514350">
              <a:spcAft>
                <a:spcPts val="600"/>
              </a:spcAft>
            </a:pPr>
            <a:r>
              <a:rPr lang="en-US" dirty="0" smtClean="0"/>
              <a:t>Sign in with your </a:t>
            </a:r>
            <a:r>
              <a:rPr lang="en-US" dirty="0" err="1" smtClean="0"/>
              <a:t>gmail</a:t>
            </a:r>
            <a:r>
              <a:rPr lang="en-US" dirty="0" smtClean="0"/>
              <a:t> account</a:t>
            </a:r>
          </a:p>
          <a:p>
            <a:pPr marL="514350" indent="-514350">
              <a:spcAft>
                <a:spcPts val="600"/>
              </a:spcAft>
            </a:pPr>
            <a:r>
              <a:rPr lang="en-US" dirty="0" smtClean="0"/>
              <a:t>Provide your information</a:t>
            </a:r>
            <a:r>
              <a:rPr lang="en-US" sz="3000" dirty="0" smtClean="0"/>
              <a:t> (</a:t>
            </a:r>
            <a:r>
              <a:rPr lang="en-US" sz="3000" dirty="0" err="1" smtClean="0"/>
              <a:t>hmu</a:t>
            </a:r>
            <a:r>
              <a:rPr lang="en-US" sz="3000" dirty="0" smtClean="0"/>
              <a:t> email if available)</a:t>
            </a:r>
          </a:p>
          <a:p>
            <a:pPr marL="514350" indent="-514350">
              <a:spcAft>
                <a:spcPts val="600"/>
              </a:spcAft>
            </a:pPr>
            <a:r>
              <a:rPr lang="en-US" dirty="0" smtClean="0"/>
              <a:t>Check and add your articles</a:t>
            </a:r>
          </a:p>
          <a:p>
            <a:pPr marL="514350" indent="-514350">
              <a:spcAft>
                <a:spcPts val="600"/>
              </a:spcAft>
            </a:pPr>
            <a:r>
              <a:rPr lang="en-US" dirty="0" smtClean="0"/>
              <a:t>Edit your profile </a:t>
            </a:r>
            <a:r>
              <a:rPr lang="en-US" sz="3000" dirty="0" smtClean="0"/>
              <a:t>(photo, make your profile public)</a:t>
            </a:r>
          </a:p>
          <a:p>
            <a:pPr marL="514350" indent="-514350">
              <a:spcAft>
                <a:spcPts val="600"/>
              </a:spcAft>
            </a:pPr>
            <a:r>
              <a:rPr lang="en-US" dirty="0" smtClean="0"/>
              <a:t>Verify your “</a:t>
            </a:r>
            <a:r>
              <a:rPr lang="en-US" dirty="0" err="1" smtClean="0"/>
              <a:t>hmu</a:t>
            </a:r>
            <a:r>
              <a:rPr lang="en-US" dirty="0" smtClean="0"/>
              <a:t>” email</a:t>
            </a:r>
          </a:p>
          <a:p>
            <a:pPr marL="514350" indent="-514350">
              <a:spcAft>
                <a:spcPts val="600"/>
              </a:spcAft>
            </a:pPr>
            <a:r>
              <a:rPr lang="en-US" dirty="0" smtClean="0"/>
              <a:t>Create alerts</a:t>
            </a:r>
          </a:p>
          <a:p>
            <a:pPr marL="514350" indent="-514350">
              <a:spcAft>
                <a:spcPts val="600"/>
              </a:spcAft>
            </a:pPr>
            <a:r>
              <a:rPr lang="en-US" dirty="0" smtClean="0"/>
              <a:t>Understand the citation indices</a:t>
            </a:r>
          </a:p>
          <a:p>
            <a:pPr marL="514350" indent="-514350"/>
            <a:r>
              <a:rPr lang="en-US" dirty="0" smtClean="0"/>
              <a:t>Search Google Scholar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cstate="print"/>
          <a:srcRect/>
          <a:stretch>
            <a:fillRect/>
          </a:stretch>
        </p:blipFill>
        <p:spPr bwMode="auto">
          <a:xfrm>
            <a:off x="1752600" y="457200"/>
            <a:ext cx="5743575" cy="60674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10200"/>
            <a:ext cx="8229600" cy="914400"/>
          </a:xfrm>
        </p:spPr>
        <p:txBody>
          <a:bodyPr>
            <a:normAutofit fontScale="77500" lnSpcReduction="20000"/>
          </a:bodyPr>
          <a:lstStyle/>
          <a:p>
            <a:pPr>
              <a:buNone/>
            </a:pPr>
            <a:r>
              <a:rPr lang="en-US" sz="2800" b="1" u="sng" dirty="0" smtClean="0"/>
              <a:t>Citations: </a:t>
            </a:r>
            <a:r>
              <a:rPr lang="en-US" sz="2800" dirty="0" smtClean="0"/>
              <a:t>This is the number of citations to all publications. The second column has the “recent” version of this metric which is the number of new citations in the last 5 years to all publications.</a:t>
            </a:r>
            <a:endParaRPr lang="en-US" sz="2800" dirty="0"/>
          </a:p>
        </p:txBody>
      </p:sp>
      <p:pic>
        <p:nvPicPr>
          <p:cNvPr id="10242" name="Picture 2"/>
          <p:cNvPicPr>
            <a:picLocks noChangeAspect="1" noChangeArrowheads="1"/>
          </p:cNvPicPr>
          <p:nvPr/>
        </p:nvPicPr>
        <p:blipFill>
          <a:blip r:embed="rId2" cstate="print"/>
          <a:srcRect/>
          <a:stretch>
            <a:fillRect/>
          </a:stretch>
        </p:blipFill>
        <p:spPr bwMode="auto">
          <a:xfrm>
            <a:off x="228600" y="1676400"/>
            <a:ext cx="8615810" cy="3409951"/>
          </a:xfrm>
          <a:prstGeom prst="rect">
            <a:avLst/>
          </a:prstGeom>
          <a:noFill/>
          <a:ln w="9525">
            <a:noFill/>
            <a:miter lim="800000"/>
            <a:headEnd/>
            <a:tailEnd/>
          </a:ln>
          <a:effectLst/>
        </p:spPr>
      </p:pic>
      <p:sp>
        <p:nvSpPr>
          <p:cNvPr id="5" name="Title 1"/>
          <p:cNvSpPr>
            <a:spLocks noGrp="1"/>
          </p:cNvSpPr>
          <p:nvPr>
            <p:ph type="title"/>
          </p:nvPr>
        </p:nvSpPr>
        <p:spPr>
          <a:xfrm>
            <a:off x="457200" y="274638"/>
            <a:ext cx="8229600" cy="1143000"/>
          </a:xfrm>
        </p:spPr>
        <p:txBody>
          <a:bodyPr>
            <a:normAutofit/>
          </a:bodyPr>
          <a:lstStyle/>
          <a:p>
            <a:r>
              <a:rPr lang="en-US" sz="3200" b="1" dirty="0" smtClean="0"/>
              <a:t>Citation indices: Citations</a:t>
            </a:r>
            <a:endParaRPr lang="en-US" sz="3200" b="1" dirty="0"/>
          </a:p>
        </p:txBody>
      </p:sp>
      <p:sp>
        <p:nvSpPr>
          <p:cNvPr id="6" name="Right Arrow 5"/>
          <p:cNvSpPr/>
          <p:nvPr/>
        </p:nvSpPr>
        <p:spPr>
          <a:xfrm>
            <a:off x="3048000" y="3429000"/>
            <a:ext cx="304800"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a:stretch>
            <a:fillRect/>
          </a:stretch>
        </p:blipFill>
        <p:spPr bwMode="auto">
          <a:xfrm>
            <a:off x="1262063" y="1957388"/>
            <a:ext cx="6619875" cy="2943225"/>
          </a:xfrm>
          <a:prstGeom prst="rect">
            <a:avLst/>
          </a:prstGeom>
          <a:noFill/>
          <a:ln w="9525">
            <a:noFill/>
            <a:miter lim="800000"/>
            <a:headEnd/>
            <a:tailEnd/>
          </a:ln>
          <a:effectLst/>
        </p:spPr>
      </p:pic>
      <p:sp>
        <p:nvSpPr>
          <p:cNvPr id="5" name="Title 1"/>
          <p:cNvSpPr>
            <a:spLocks noGrp="1"/>
          </p:cNvSpPr>
          <p:nvPr>
            <p:ph type="title"/>
          </p:nvPr>
        </p:nvSpPr>
        <p:spPr/>
        <p:txBody>
          <a:bodyPr>
            <a:normAutofit/>
          </a:bodyPr>
          <a:lstStyle/>
          <a:p>
            <a:r>
              <a:rPr lang="en-US" sz="3200" b="1" dirty="0" smtClean="0"/>
              <a:t>Citation indices: h-index</a:t>
            </a:r>
            <a:endParaRPr lang="en-US" sz="3200" b="1" dirty="0"/>
          </a:p>
        </p:txBody>
      </p:sp>
      <p:sp>
        <p:nvSpPr>
          <p:cNvPr id="6" name="Right Arrow 5"/>
          <p:cNvSpPr/>
          <p:nvPr/>
        </p:nvSpPr>
        <p:spPr>
          <a:xfrm>
            <a:off x="2971800" y="3581400"/>
            <a:ext cx="304800"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p:cNvSpPr>
            <a:spLocks noGrp="1"/>
          </p:cNvSpPr>
          <p:nvPr>
            <p:ph idx="1"/>
          </p:nvPr>
        </p:nvSpPr>
        <p:spPr>
          <a:xfrm>
            <a:off x="457200" y="5029200"/>
            <a:ext cx="8229600" cy="1219200"/>
          </a:xfrm>
        </p:spPr>
        <p:txBody>
          <a:bodyPr>
            <a:normAutofit fontScale="62500" lnSpcReduction="20000"/>
          </a:bodyPr>
          <a:lstStyle/>
          <a:p>
            <a:pPr>
              <a:buNone/>
            </a:pPr>
            <a:r>
              <a:rPr lang="en-US" sz="2800" b="1" u="sng" dirty="0" smtClean="0"/>
              <a:t>h-index: </a:t>
            </a:r>
            <a:r>
              <a:rPr lang="en-US" sz="2800" dirty="0" smtClean="0"/>
              <a:t>is the largest number h such that h publications have at least h citations. The second column has the “recent” version of this metric which is the largest number h such that h publications have at least h new citations in the last 5 years.</a:t>
            </a:r>
          </a:p>
          <a:p>
            <a:pPr>
              <a:buNone/>
            </a:pPr>
            <a:r>
              <a:rPr lang="en-US" sz="2800" b="1" dirty="0" smtClean="0"/>
              <a:t>Productivity + Citation impact</a:t>
            </a:r>
            <a:endParaRPr lang="en-US" sz="2800"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srcRect/>
          <a:stretch>
            <a:fillRect/>
          </a:stretch>
        </p:blipFill>
        <p:spPr bwMode="auto">
          <a:xfrm>
            <a:off x="1181100" y="1371600"/>
            <a:ext cx="6781800" cy="2676525"/>
          </a:xfrm>
          <a:prstGeom prst="rect">
            <a:avLst/>
          </a:prstGeom>
          <a:noFill/>
          <a:ln w="9525">
            <a:noFill/>
            <a:miter lim="800000"/>
            <a:headEnd/>
            <a:tailEnd/>
          </a:ln>
          <a:effectLst/>
        </p:spPr>
      </p:pic>
      <p:sp>
        <p:nvSpPr>
          <p:cNvPr id="5" name="Title 1"/>
          <p:cNvSpPr>
            <a:spLocks noGrp="1"/>
          </p:cNvSpPr>
          <p:nvPr>
            <p:ph type="title"/>
          </p:nvPr>
        </p:nvSpPr>
        <p:spPr/>
        <p:txBody>
          <a:bodyPr>
            <a:normAutofit/>
          </a:bodyPr>
          <a:lstStyle/>
          <a:p>
            <a:r>
              <a:rPr lang="en-US" sz="3200" b="1" dirty="0" smtClean="0"/>
              <a:t>Citation indices: i10-index</a:t>
            </a:r>
            <a:endParaRPr lang="en-US" sz="3200" b="1" dirty="0"/>
          </a:p>
        </p:txBody>
      </p:sp>
      <p:sp>
        <p:nvSpPr>
          <p:cNvPr id="6" name="Right Arrow 5"/>
          <p:cNvSpPr/>
          <p:nvPr/>
        </p:nvSpPr>
        <p:spPr>
          <a:xfrm>
            <a:off x="2971800" y="3810000"/>
            <a:ext cx="304800"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2"/>
          <p:cNvSpPr>
            <a:spLocks noGrp="1"/>
          </p:cNvSpPr>
          <p:nvPr>
            <p:ph idx="1"/>
          </p:nvPr>
        </p:nvSpPr>
        <p:spPr>
          <a:xfrm>
            <a:off x="457200" y="4191000"/>
            <a:ext cx="8229600" cy="1219200"/>
          </a:xfrm>
        </p:spPr>
        <p:txBody>
          <a:bodyPr>
            <a:normAutofit fontScale="77500" lnSpcReduction="20000"/>
          </a:bodyPr>
          <a:lstStyle/>
          <a:p>
            <a:pPr>
              <a:buNone/>
            </a:pPr>
            <a:r>
              <a:rPr lang="en-US" sz="2800" b="1" dirty="0" smtClean="0"/>
              <a:t>i10-index: </a:t>
            </a:r>
            <a:r>
              <a:rPr lang="en-US" sz="2800" dirty="0" smtClean="0"/>
              <a:t>is the number of publications with at least 10 citations. The second column has the “recent” version of this metric which is the number of publications that have received at least 10 new citations in the last 5 years.</a:t>
            </a:r>
            <a:endParaRPr lang="en-US" sz="28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9218" name="Picture 2"/>
          <p:cNvPicPr>
            <a:picLocks noChangeAspect="1" noChangeArrowheads="1"/>
          </p:cNvPicPr>
          <p:nvPr/>
        </p:nvPicPr>
        <p:blipFill>
          <a:blip r:embed="rId2" cstate="print"/>
          <a:srcRect/>
          <a:stretch>
            <a:fillRect/>
          </a:stretch>
        </p:blipFill>
        <p:spPr bwMode="auto">
          <a:xfrm>
            <a:off x="457200" y="1381125"/>
            <a:ext cx="8172450" cy="5248275"/>
          </a:xfrm>
          <a:prstGeom prst="rect">
            <a:avLst/>
          </a:prstGeom>
          <a:noFill/>
          <a:ln w="9525">
            <a:noFill/>
            <a:miter lim="800000"/>
            <a:headEnd/>
            <a:tailEnd/>
          </a:ln>
          <a:effectLst/>
        </p:spPr>
      </p:pic>
      <p:sp>
        <p:nvSpPr>
          <p:cNvPr id="5" name="Title 1"/>
          <p:cNvSpPr>
            <a:spLocks noGrp="1"/>
          </p:cNvSpPr>
          <p:nvPr>
            <p:ph type="title"/>
          </p:nvPr>
        </p:nvSpPr>
        <p:spPr>
          <a:xfrm>
            <a:off x="457200" y="274638"/>
            <a:ext cx="8229600" cy="1143000"/>
          </a:xfrm>
        </p:spPr>
        <p:txBody>
          <a:bodyPr>
            <a:normAutofit/>
          </a:bodyPr>
          <a:lstStyle/>
          <a:p>
            <a:pPr algn="l"/>
            <a:r>
              <a:rPr lang="en-US" sz="3200" b="1" dirty="0" smtClean="0"/>
              <a:t>- Articles will be added automatically in future</a:t>
            </a:r>
            <a:br>
              <a:rPr lang="en-US" sz="3200" b="1" dirty="0" smtClean="0"/>
            </a:br>
            <a:r>
              <a:rPr lang="en-US" sz="3200" b="1" dirty="0" smtClean="0"/>
              <a:t>- But you can check and add new articles</a:t>
            </a:r>
            <a:endParaRPr lang="en-US" sz="3200" b="1" dirty="0"/>
          </a:p>
        </p:txBody>
      </p:sp>
      <p:sp>
        <p:nvSpPr>
          <p:cNvPr id="6" name="Right Arrow 5"/>
          <p:cNvSpPr/>
          <p:nvPr/>
        </p:nvSpPr>
        <p:spPr>
          <a:xfrm>
            <a:off x="838200" y="3048000"/>
            <a:ext cx="304800"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p:cNvPicPr>
            <a:picLocks noChangeAspect="1" noChangeArrowheads="1"/>
          </p:cNvPicPr>
          <p:nvPr/>
        </p:nvPicPr>
        <p:blipFill>
          <a:blip r:embed="rId3" cstate="print"/>
          <a:srcRect/>
          <a:stretch>
            <a:fillRect/>
          </a:stretch>
        </p:blipFill>
        <p:spPr bwMode="auto">
          <a:xfrm>
            <a:off x="533400" y="1447800"/>
            <a:ext cx="1116000" cy="1219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Check and add new articles</a:t>
            </a:r>
            <a:endParaRPr lang="en-US" sz="3600"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304800" y="1219200"/>
            <a:ext cx="8534400" cy="3851590"/>
          </a:xfrm>
          <a:prstGeom prst="rect">
            <a:avLst/>
          </a:prstGeom>
          <a:noFill/>
          <a:ln w="9525">
            <a:noFill/>
            <a:miter lim="800000"/>
            <a:headEnd/>
            <a:tailEnd/>
          </a:ln>
          <a:effectLst/>
        </p:spPr>
      </p:pic>
      <p:sp>
        <p:nvSpPr>
          <p:cNvPr id="5" name="Right Arrow 4"/>
          <p:cNvSpPr/>
          <p:nvPr/>
        </p:nvSpPr>
        <p:spPr>
          <a:xfrm>
            <a:off x="152400" y="3352800"/>
            <a:ext cx="304800"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p:cNvPicPr>
            <a:picLocks noChangeAspect="1" noChangeArrowheads="1"/>
          </p:cNvPicPr>
          <p:nvPr/>
        </p:nvPicPr>
        <p:blipFill>
          <a:blip r:embed="rId3" cstate="print"/>
          <a:srcRect/>
          <a:stretch>
            <a:fillRect/>
          </a:stretch>
        </p:blipFill>
        <p:spPr bwMode="auto">
          <a:xfrm>
            <a:off x="304800" y="4572000"/>
            <a:ext cx="1116000" cy="1219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cstate="print"/>
          <a:srcRect/>
          <a:stretch>
            <a:fillRect/>
          </a:stretch>
        </p:blipFill>
        <p:spPr bwMode="auto">
          <a:xfrm>
            <a:off x="456122" y="904875"/>
            <a:ext cx="8230678" cy="4276725"/>
          </a:xfrm>
          <a:prstGeom prst="rect">
            <a:avLst/>
          </a:prstGeom>
          <a:noFill/>
          <a:ln w="9525">
            <a:noFill/>
            <a:miter lim="800000"/>
            <a:headEnd/>
            <a:tailEnd/>
          </a:ln>
          <a:effectLst/>
        </p:spPr>
      </p:pic>
      <p:sp>
        <p:nvSpPr>
          <p:cNvPr id="5" name="Title 1"/>
          <p:cNvSpPr>
            <a:spLocks noGrp="1"/>
          </p:cNvSpPr>
          <p:nvPr>
            <p:ph type="title"/>
          </p:nvPr>
        </p:nvSpPr>
        <p:spPr>
          <a:xfrm>
            <a:off x="457200" y="274638"/>
            <a:ext cx="8229600" cy="792162"/>
          </a:xfrm>
        </p:spPr>
        <p:txBody>
          <a:bodyPr>
            <a:normAutofit/>
          </a:bodyPr>
          <a:lstStyle/>
          <a:p>
            <a:r>
              <a:rPr lang="en-US" sz="3200" b="1" dirty="0" smtClean="0"/>
              <a:t>Check and add new articles</a:t>
            </a:r>
            <a:endParaRPr lang="en-US" sz="3200" b="1" dirty="0"/>
          </a:p>
        </p:txBody>
      </p:sp>
      <p:sp>
        <p:nvSpPr>
          <p:cNvPr id="6" name="Right Arrow 5"/>
          <p:cNvSpPr/>
          <p:nvPr/>
        </p:nvSpPr>
        <p:spPr>
          <a:xfrm>
            <a:off x="152400" y="1905000"/>
            <a:ext cx="304800"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p:cNvPicPr>
            <a:picLocks noChangeAspect="1" noChangeArrowheads="1"/>
          </p:cNvPicPr>
          <p:nvPr/>
        </p:nvPicPr>
        <p:blipFill>
          <a:blip r:embed="rId3" cstate="print"/>
          <a:srcRect/>
          <a:stretch>
            <a:fillRect/>
          </a:stretch>
        </p:blipFill>
        <p:spPr bwMode="auto">
          <a:xfrm>
            <a:off x="457200" y="3048000"/>
            <a:ext cx="976500" cy="1143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cstate="print"/>
          <a:srcRect/>
          <a:stretch>
            <a:fillRect/>
          </a:stretch>
        </p:blipFill>
        <p:spPr bwMode="auto">
          <a:xfrm>
            <a:off x="228600" y="1143000"/>
            <a:ext cx="8450426" cy="5005387"/>
          </a:xfrm>
          <a:prstGeom prst="rect">
            <a:avLst/>
          </a:prstGeom>
          <a:noFill/>
          <a:ln w="9525">
            <a:noFill/>
            <a:miter lim="800000"/>
            <a:headEnd/>
            <a:tailEnd/>
          </a:ln>
          <a:effectLst/>
        </p:spPr>
      </p:pic>
      <p:sp>
        <p:nvSpPr>
          <p:cNvPr id="5" name="Title 1"/>
          <p:cNvSpPr>
            <a:spLocks noGrp="1"/>
          </p:cNvSpPr>
          <p:nvPr>
            <p:ph type="title"/>
          </p:nvPr>
        </p:nvSpPr>
        <p:spPr>
          <a:xfrm>
            <a:off x="457200" y="274638"/>
            <a:ext cx="8229600" cy="1143000"/>
          </a:xfrm>
        </p:spPr>
        <p:txBody>
          <a:bodyPr>
            <a:normAutofit/>
          </a:bodyPr>
          <a:lstStyle/>
          <a:p>
            <a:r>
              <a:rPr lang="en-US" sz="3200" b="1" dirty="0" smtClean="0"/>
              <a:t>Add your articles manually</a:t>
            </a:r>
            <a:endParaRPr lang="en-US" sz="3200" b="1" dirty="0"/>
          </a:p>
        </p:txBody>
      </p:sp>
      <p:sp>
        <p:nvSpPr>
          <p:cNvPr id="6" name="Right Arrow 5"/>
          <p:cNvSpPr/>
          <p:nvPr/>
        </p:nvSpPr>
        <p:spPr>
          <a:xfrm>
            <a:off x="76200" y="2667000"/>
            <a:ext cx="304800"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1752600" y="2590800"/>
            <a:ext cx="304800"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p:cNvPicPr>
            <a:picLocks noChangeAspect="1" noChangeArrowheads="1"/>
          </p:cNvPicPr>
          <p:nvPr/>
        </p:nvPicPr>
        <p:blipFill>
          <a:blip r:embed="rId3" cstate="print"/>
          <a:srcRect/>
          <a:stretch>
            <a:fillRect/>
          </a:stretch>
        </p:blipFill>
        <p:spPr bwMode="auto">
          <a:xfrm>
            <a:off x="304800" y="3565996"/>
            <a:ext cx="990600" cy="108220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Delete your account</a:t>
            </a:r>
            <a:endParaRPr lang="en-US" sz="3200" b="1" dirty="0"/>
          </a:p>
        </p:txBody>
      </p:sp>
      <p:sp>
        <p:nvSpPr>
          <p:cNvPr id="3" name="Content Placeholder 2"/>
          <p:cNvSpPr>
            <a:spLocks noGrp="1"/>
          </p:cNvSpPr>
          <p:nvPr>
            <p:ph idx="1"/>
          </p:nvPr>
        </p:nvSpPr>
        <p:spPr/>
        <p:txBody>
          <a:bodyPr/>
          <a:lstStyle/>
          <a:p>
            <a:endParaRPr lang="en-US"/>
          </a:p>
        </p:txBody>
      </p:sp>
      <p:pic>
        <p:nvPicPr>
          <p:cNvPr id="8194" name="Picture 2"/>
          <p:cNvPicPr>
            <a:picLocks noChangeAspect="1" noChangeArrowheads="1"/>
          </p:cNvPicPr>
          <p:nvPr/>
        </p:nvPicPr>
        <p:blipFill>
          <a:blip r:embed="rId2" cstate="print"/>
          <a:srcRect/>
          <a:stretch>
            <a:fillRect/>
          </a:stretch>
        </p:blipFill>
        <p:spPr bwMode="auto">
          <a:xfrm>
            <a:off x="152400" y="1219200"/>
            <a:ext cx="8858250" cy="5181600"/>
          </a:xfrm>
          <a:prstGeom prst="rect">
            <a:avLst/>
          </a:prstGeom>
          <a:noFill/>
          <a:ln w="9525">
            <a:noFill/>
            <a:miter lim="800000"/>
            <a:headEnd/>
            <a:tailEnd/>
          </a:ln>
          <a:effectLst/>
        </p:spPr>
      </p:pic>
      <p:sp>
        <p:nvSpPr>
          <p:cNvPr id="5" name="Right Arrow 4"/>
          <p:cNvSpPr/>
          <p:nvPr/>
        </p:nvSpPr>
        <p:spPr>
          <a:xfrm flipH="1">
            <a:off x="2667000" y="4343400"/>
            <a:ext cx="304800"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p:cNvPicPr>
            <a:picLocks noChangeAspect="1" noChangeArrowheads="1"/>
          </p:cNvPicPr>
          <p:nvPr/>
        </p:nvPicPr>
        <p:blipFill>
          <a:blip r:embed="rId3" cstate="print"/>
          <a:srcRect/>
          <a:stretch>
            <a:fillRect/>
          </a:stretch>
        </p:blipFill>
        <p:spPr bwMode="auto">
          <a:xfrm>
            <a:off x="381000" y="2743200"/>
            <a:ext cx="906750" cy="1066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Delete account</a:t>
            </a:r>
            <a:endParaRPr lang="en-US" sz="3200" b="1" dirty="0"/>
          </a:p>
        </p:txBody>
      </p:sp>
      <p:sp>
        <p:nvSpPr>
          <p:cNvPr id="3" name="Content Placeholder 2"/>
          <p:cNvSpPr>
            <a:spLocks noGrp="1"/>
          </p:cNvSpPr>
          <p:nvPr>
            <p:ph idx="1"/>
          </p:nvPr>
        </p:nvSpPr>
        <p:spPr/>
        <p:txBody>
          <a:bodyPr/>
          <a:lstStyle/>
          <a:p>
            <a:endParaRPr lang="en-US"/>
          </a:p>
        </p:txBody>
      </p:sp>
      <p:pic>
        <p:nvPicPr>
          <p:cNvPr id="4099" name="Picture 3"/>
          <p:cNvPicPr>
            <a:picLocks noChangeAspect="1" noChangeArrowheads="1"/>
          </p:cNvPicPr>
          <p:nvPr/>
        </p:nvPicPr>
        <p:blipFill>
          <a:blip r:embed="rId2" cstate="print"/>
          <a:srcRect/>
          <a:stretch>
            <a:fillRect/>
          </a:stretch>
        </p:blipFill>
        <p:spPr bwMode="auto">
          <a:xfrm>
            <a:off x="342900" y="1200150"/>
            <a:ext cx="8458200" cy="4457700"/>
          </a:xfrm>
          <a:prstGeom prst="rect">
            <a:avLst/>
          </a:prstGeom>
          <a:noFill/>
          <a:ln w="9525">
            <a:noFill/>
            <a:miter lim="800000"/>
            <a:headEnd/>
            <a:tailEnd/>
          </a:ln>
          <a:effectLst/>
        </p:spPr>
      </p:pic>
      <p:sp>
        <p:nvSpPr>
          <p:cNvPr id="5" name="Right Arrow 4"/>
          <p:cNvSpPr/>
          <p:nvPr/>
        </p:nvSpPr>
        <p:spPr>
          <a:xfrm>
            <a:off x="1600200" y="4038600"/>
            <a:ext cx="304800"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p:cNvPicPr>
            <a:picLocks noChangeAspect="1" noChangeArrowheads="1"/>
          </p:cNvPicPr>
          <p:nvPr/>
        </p:nvPicPr>
        <p:blipFill>
          <a:blip r:embed="rId3" cstate="print"/>
          <a:srcRect/>
          <a:stretch>
            <a:fillRect/>
          </a:stretch>
        </p:blipFill>
        <p:spPr bwMode="auto">
          <a:xfrm>
            <a:off x="457200" y="1600200"/>
            <a:ext cx="1116000" cy="1371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438"/>
            <a:ext cx="8229600" cy="715962"/>
          </a:xfrm>
        </p:spPr>
        <p:txBody>
          <a:bodyPr>
            <a:normAutofit fontScale="90000"/>
          </a:bodyPr>
          <a:lstStyle/>
          <a:p>
            <a:r>
              <a:rPr lang="en-US" b="1" dirty="0" smtClean="0"/>
              <a:t>How to open an account</a:t>
            </a:r>
            <a:endParaRPr lang="en-US" b="1" dirty="0"/>
          </a:p>
        </p:txBody>
      </p:sp>
      <p:sp>
        <p:nvSpPr>
          <p:cNvPr id="3" name="Content Placeholder 2"/>
          <p:cNvSpPr>
            <a:spLocks noGrp="1"/>
          </p:cNvSpPr>
          <p:nvPr>
            <p:ph idx="1"/>
          </p:nvPr>
        </p:nvSpPr>
        <p:spPr>
          <a:xfrm>
            <a:off x="457200" y="1066800"/>
            <a:ext cx="8229600" cy="5486400"/>
          </a:xfrm>
        </p:spPr>
        <p:txBody>
          <a:bodyPr>
            <a:normAutofit fontScale="92500" lnSpcReduction="10000"/>
          </a:bodyPr>
          <a:lstStyle/>
          <a:p>
            <a:pPr marL="514350" indent="-514350">
              <a:spcAft>
                <a:spcPts val="600"/>
              </a:spcAft>
            </a:pPr>
            <a:r>
              <a:rPr lang="en-US" dirty="0" smtClean="0"/>
              <a:t>scholar.google.com</a:t>
            </a:r>
          </a:p>
          <a:p>
            <a:pPr marL="514350" indent="-514350">
              <a:spcAft>
                <a:spcPts val="600"/>
              </a:spcAft>
            </a:pPr>
            <a:r>
              <a:rPr lang="en-US" dirty="0" smtClean="0"/>
              <a:t>Sign in with your </a:t>
            </a:r>
            <a:r>
              <a:rPr lang="en-US" dirty="0" err="1" smtClean="0"/>
              <a:t>gmail</a:t>
            </a:r>
            <a:r>
              <a:rPr lang="en-US" dirty="0" smtClean="0"/>
              <a:t> account</a:t>
            </a:r>
          </a:p>
          <a:p>
            <a:pPr marL="514350" indent="-514350">
              <a:spcAft>
                <a:spcPts val="600"/>
              </a:spcAft>
            </a:pPr>
            <a:r>
              <a:rPr lang="en-US" dirty="0" smtClean="0"/>
              <a:t>Provide your information</a:t>
            </a:r>
            <a:r>
              <a:rPr lang="en-US" sz="3000" dirty="0" smtClean="0"/>
              <a:t> (</a:t>
            </a:r>
            <a:r>
              <a:rPr lang="en-US" sz="3000" dirty="0" err="1" smtClean="0"/>
              <a:t>hmu</a:t>
            </a:r>
            <a:r>
              <a:rPr lang="en-US" sz="3000" dirty="0" smtClean="0"/>
              <a:t> email if available)</a:t>
            </a:r>
          </a:p>
          <a:p>
            <a:pPr marL="514350" indent="-514350">
              <a:spcAft>
                <a:spcPts val="600"/>
              </a:spcAft>
            </a:pPr>
            <a:r>
              <a:rPr lang="en-US" dirty="0" smtClean="0"/>
              <a:t>Check and add your articles</a:t>
            </a:r>
          </a:p>
          <a:p>
            <a:pPr marL="514350" indent="-514350">
              <a:spcAft>
                <a:spcPts val="600"/>
              </a:spcAft>
            </a:pPr>
            <a:r>
              <a:rPr lang="en-US" dirty="0" smtClean="0">
                <a:solidFill>
                  <a:schemeClr val="bg1">
                    <a:lumMod val="65000"/>
                  </a:schemeClr>
                </a:solidFill>
              </a:rPr>
              <a:t>Edit your profile </a:t>
            </a:r>
            <a:r>
              <a:rPr lang="en-US" sz="3000" dirty="0" smtClean="0">
                <a:solidFill>
                  <a:schemeClr val="bg1">
                    <a:lumMod val="65000"/>
                  </a:schemeClr>
                </a:solidFill>
              </a:rPr>
              <a:t>(photo, </a:t>
            </a:r>
            <a:r>
              <a:rPr lang="en-US" sz="3000" dirty="0" smtClean="0"/>
              <a:t>make your profile public)</a:t>
            </a:r>
          </a:p>
          <a:p>
            <a:pPr marL="514350" indent="-514350">
              <a:spcAft>
                <a:spcPts val="600"/>
              </a:spcAft>
            </a:pPr>
            <a:r>
              <a:rPr lang="en-US" dirty="0" smtClean="0"/>
              <a:t>Verify your “</a:t>
            </a:r>
            <a:r>
              <a:rPr lang="en-US" dirty="0" err="1" smtClean="0"/>
              <a:t>hmu</a:t>
            </a:r>
            <a:r>
              <a:rPr lang="en-US" dirty="0" smtClean="0"/>
              <a:t>” email</a:t>
            </a:r>
          </a:p>
          <a:p>
            <a:pPr marL="514350" indent="-514350">
              <a:spcAft>
                <a:spcPts val="600"/>
              </a:spcAft>
            </a:pPr>
            <a:r>
              <a:rPr lang="en-US" dirty="0" smtClean="0">
                <a:solidFill>
                  <a:schemeClr val="bg1">
                    <a:lumMod val="65000"/>
                  </a:schemeClr>
                </a:solidFill>
              </a:rPr>
              <a:t>Create alerts</a:t>
            </a:r>
          </a:p>
          <a:p>
            <a:pPr marL="514350" indent="-514350">
              <a:spcAft>
                <a:spcPts val="600"/>
              </a:spcAft>
            </a:pPr>
            <a:r>
              <a:rPr lang="en-US" dirty="0" smtClean="0">
                <a:solidFill>
                  <a:schemeClr val="bg1">
                    <a:lumMod val="65000"/>
                  </a:schemeClr>
                </a:solidFill>
              </a:rPr>
              <a:t>Understand the citation indices</a:t>
            </a:r>
          </a:p>
          <a:p>
            <a:pPr marL="514350" indent="-514350"/>
            <a:r>
              <a:rPr lang="en-US" dirty="0" smtClean="0">
                <a:solidFill>
                  <a:schemeClr val="bg1">
                    <a:lumMod val="65000"/>
                  </a:schemeClr>
                </a:solidFill>
              </a:rPr>
              <a:t>Search Google Scholar</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Sign in and Sing out</a:t>
            </a:r>
            <a:endParaRPr lang="en-US" b="1" dirty="0"/>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cstate="print"/>
          <a:srcRect/>
          <a:stretch>
            <a:fillRect/>
          </a:stretch>
        </p:blipFill>
        <p:spPr bwMode="auto">
          <a:xfrm>
            <a:off x="381000" y="1752600"/>
            <a:ext cx="8305800" cy="3544992"/>
          </a:xfrm>
          <a:prstGeom prst="rect">
            <a:avLst/>
          </a:prstGeom>
          <a:noFill/>
          <a:ln w="9525">
            <a:noFill/>
            <a:miter lim="800000"/>
            <a:headEnd/>
            <a:tailEnd/>
          </a:ln>
          <a:effectLst/>
        </p:spPr>
      </p:pic>
      <p:pic>
        <p:nvPicPr>
          <p:cNvPr id="5" name="Picture 2"/>
          <p:cNvPicPr>
            <a:picLocks noChangeAspect="1" noChangeArrowheads="1"/>
          </p:cNvPicPr>
          <p:nvPr/>
        </p:nvPicPr>
        <p:blipFill>
          <a:blip r:embed="rId3" cstate="print"/>
          <a:srcRect/>
          <a:stretch>
            <a:fillRect/>
          </a:stretch>
        </p:blipFill>
        <p:spPr bwMode="auto">
          <a:xfrm>
            <a:off x="381000" y="2057400"/>
            <a:ext cx="1046250" cy="1143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More information …</a:t>
            </a:r>
            <a:endParaRPr lang="en-US" sz="3200" b="1" dirty="0"/>
          </a:p>
        </p:txBody>
      </p:sp>
      <p:sp>
        <p:nvSpPr>
          <p:cNvPr id="3" name="Content Placeholder 2"/>
          <p:cNvSpPr>
            <a:spLocks noGrp="1"/>
          </p:cNvSpPr>
          <p:nvPr>
            <p:ph idx="1"/>
          </p:nvPr>
        </p:nvSpPr>
        <p:spPr/>
        <p:txBody>
          <a:bodyPr/>
          <a:lstStyle/>
          <a:p>
            <a:endParaRPr lang="en-US"/>
          </a:p>
        </p:txBody>
      </p:sp>
      <p:pic>
        <p:nvPicPr>
          <p:cNvPr id="15362" name="Picture 2"/>
          <p:cNvPicPr>
            <a:picLocks noChangeAspect="1" noChangeArrowheads="1"/>
          </p:cNvPicPr>
          <p:nvPr/>
        </p:nvPicPr>
        <p:blipFill>
          <a:blip r:embed="rId2" cstate="print"/>
          <a:srcRect/>
          <a:stretch>
            <a:fillRect/>
          </a:stretch>
        </p:blipFill>
        <p:spPr bwMode="auto">
          <a:xfrm>
            <a:off x="228600" y="1295400"/>
            <a:ext cx="8582025" cy="53911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b="1" dirty="0" smtClean="0"/>
              <a:t>- scholar.google.com</a:t>
            </a:r>
            <a:br>
              <a:rPr lang="en-US" sz="3200" b="1" dirty="0" smtClean="0"/>
            </a:br>
            <a:r>
              <a:rPr lang="en-US" sz="3200" b="1" dirty="0" smtClean="0"/>
              <a:t>- My citations</a:t>
            </a:r>
            <a:endParaRPr lang="en-US" sz="3200" b="1" dirty="0"/>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cstate="print"/>
          <a:srcRect/>
          <a:stretch>
            <a:fillRect/>
          </a:stretch>
        </p:blipFill>
        <p:spPr bwMode="auto">
          <a:xfrm>
            <a:off x="685800" y="1447800"/>
            <a:ext cx="7191375" cy="5143500"/>
          </a:xfrm>
          <a:prstGeom prst="rect">
            <a:avLst/>
          </a:prstGeom>
          <a:noFill/>
          <a:ln w="9525">
            <a:noFill/>
            <a:miter lim="800000"/>
            <a:headEnd/>
            <a:tailEnd/>
          </a:ln>
          <a:effectLst/>
        </p:spPr>
      </p:pic>
      <p:sp>
        <p:nvSpPr>
          <p:cNvPr id="5" name="Right Arrow 4"/>
          <p:cNvSpPr/>
          <p:nvPr/>
        </p:nvSpPr>
        <p:spPr>
          <a:xfrm>
            <a:off x="1371600" y="1981200"/>
            <a:ext cx="304800"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Up Arrow 6"/>
          <p:cNvSpPr/>
          <p:nvPr/>
        </p:nvSpPr>
        <p:spPr>
          <a:xfrm>
            <a:off x="4114800" y="2819400"/>
            <a:ext cx="228600" cy="30480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Sign in with your </a:t>
            </a:r>
            <a:r>
              <a:rPr lang="en-US" sz="3200" b="1" dirty="0" err="1" smtClean="0"/>
              <a:t>gmail</a:t>
            </a:r>
            <a:r>
              <a:rPr lang="en-US" sz="3200" b="1" dirty="0" smtClean="0"/>
              <a:t> account</a:t>
            </a:r>
            <a:endParaRPr lang="en-US" sz="3200" b="1" dirty="0"/>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990600" y="1295400"/>
            <a:ext cx="7143750" cy="5181600"/>
          </a:xfrm>
          <a:prstGeom prst="rect">
            <a:avLst/>
          </a:prstGeom>
          <a:noFill/>
          <a:ln w="9525">
            <a:noFill/>
            <a:miter lim="800000"/>
            <a:headEnd/>
            <a:tailEnd/>
          </a:ln>
          <a:effectLst/>
        </p:spPr>
      </p:pic>
      <p:sp>
        <p:nvSpPr>
          <p:cNvPr id="5" name="Right Arrow 4"/>
          <p:cNvSpPr/>
          <p:nvPr/>
        </p:nvSpPr>
        <p:spPr>
          <a:xfrm>
            <a:off x="2667000" y="5410200"/>
            <a:ext cx="304800"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15962"/>
          </a:xfrm>
        </p:spPr>
        <p:txBody>
          <a:bodyPr>
            <a:normAutofit/>
          </a:bodyPr>
          <a:lstStyle/>
          <a:p>
            <a:r>
              <a:rPr lang="en-US" sz="3200" b="1" dirty="0" smtClean="0"/>
              <a:t>Provide your information</a:t>
            </a:r>
            <a:endParaRPr lang="en-US" sz="3200" b="1" dirty="0"/>
          </a:p>
        </p:txBody>
      </p:sp>
      <p:sp>
        <p:nvSpPr>
          <p:cNvPr id="3" name="Content Placeholder 2"/>
          <p:cNvSpPr>
            <a:spLocks noGrp="1"/>
          </p:cNvSpPr>
          <p:nvPr>
            <p:ph idx="1"/>
          </p:nvPr>
        </p:nvSpPr>
        <p:spPr>
          <a:xfrm>
            <a:off x="6019800" y="1600200"/>
            <a:ext cx="3124200" cy="5257800"/>
          </a:xfrm>
        </p:spPr>
        <p:txBody>
          <a:bodyPr>
            <a:normAutofit fontScale="92500" lnSpcReduction="20000"/>
          </a:bodyPr>
          <a:lstStyle/>
          <a:p>
            <a:r>
              <a:rPr lang="en-US" sz="2200" b="1" dirty="0" smtClean="0"/>
              <a:t>Name: </a:t>
            </a:r>
            <a:r>
              <a:rPr lang="en-US" sz="2200" dirty="0" smtClean="0"/>
              <a:t>as appear in your publications</a:t>
            </a:r>
          </a:p>
          <a:p>
            <a:endParaRPr lang="en-US" sz="2200" dirty="0" smtClean="0"/>
          </a:p>
          <a:p>
            <a:r>
              <a:rPr lang="en-US" sz="2200" b="1" dirty="0" smtClean="0"/>
              <a:t>Affiliation: </a:t>
            </a:r>
            <a:r>
              <a:rPr lang="en-US" sz="2200" dirty="0" smtClean="0"/>
              <a:t>Provide full information; </a:t>
            </a:r>
            <a:endParaRPr lang="en-US" sz="2200" dirty="0" smtClean="0"/>
          </a:p>
          <a:p>
            <a:pPr>
              <a:buNone/>
            </a:pPr>
            <a:r>
              <a:rPr lang="en-US" sz="2200" dirty="0" smtClean="0"/>
              <a:t>	</a:t>
            </a:r>
            <a:r>
              <a:rPr lang="en-US" sz="2200" dirty="0" smtClean="0"/>
              <a:t>Scientific </a:t>
            </a:r>
            <a:r>
              <a:rPr lang="en-US" sz="2200" dirty="0" smtClean="0"/>
              <a:t>title, Department, College, </a:t>
            </a:r>
            <a:r>
              <a:rPr lang="en-US" sz="2200" b="1" dirty="0" err="1" smtClean="0"/>
              <a:t>Hawler</a:t>
            </a:r>
            <a:r>
              <a:rPr lang="en-US" sz="2200" b="1" dirty="0" smtClean="0"/>
              <a:t> Medical University</a:t>
            </a:r>
            <a:r>
              <a:rPr lang="en-US" sz="2200" dirty="0" smtClean="0"/>
              <a:t>, Erbil, Kurdistan, </a:t>
            </a:r>
            <a:r>
              <a:rPr lang="en-US" sz="2200" dirty="0" smtClean="0"/>
              <a:t>Iraq</a:t>
            </a:r>
          </a:p>
          <a:p>
            <a:endParaRPr lang="en-US" sz="2200" dirty="0" smtClean="0"/>
          </a:p>
          <a:p>
            <a:pPr>
              <a:buNone/>
            </a:pPr>
            <a:r>
              <a:rPr lang="en-US" sz="2200" dirty="0" smtClean="0"/>
              <a:t>Please write </a:t>
            </a:r>
            <a:r>
              <a:rPr lang="en-US" sz="2200" dirty="0" err="1" smtClean="0"/>
              <a:t>Hawler</a:t>
            </a:r>
            <a:r>
              <a:rPr lang="en-US" sz="2200" dirty="0" smtClean="0"/>
              <a:t> Medical University in full words without abbreviations or spelling mistakes</a:t>
            </a:r>
            <a:endParaRPr lang="en-US" sz="2200" dirty="0" smtClean="0"/>
          </a:p>
          <a:p>
            <a:endParaRPr lang="en-US" sz="2200" dirty="0" smtClean="0"/>
          </a:p>
          <a:p>
            <a:r>
              <a:rPr lang="en-US" sz="2200" dirty="0" smtClean="0"/>
              <a:t>Email: university/college email (@</a:t>
            </a:r>
            <a:r>
              <a:rPr lang="en-US" sz="2200" dirty="0" err="1" smtClean="0"/>
              <a:t>med.hmu.edu.iq</a:t>
            </a:r>
            <a:r>
              <a:rPr lang="en-US" sz="2200" dirty="0" smtClean="0"/>
              <a:t>)</a:t>
            </a:r>
            <a:endParaRPr lang="en-US" sz="2200" dirty="0"/>
          </a:p>
        </p:txBody>
      </p:sp>
      <p:pic>
        <p:nvPicPr>
          <p:cNvPr id="5122" name="Picture 2"/>
          <p:cNvPicPr>
            <a:picLocks noChangeAspect="1" noChangeArrowheads="1"/>
          </p:cNvPicPr>
          <p:nvPr/>
        </p:nvPicPr>
        <p:blipFill>
          <a:blip r:embed="rId2" cstate="print"/>
          <a:srcRect/>
          <a:stretch>
            <a:fillRect/>
          </a:stretch>
        </p:blipFill>
        <p:spPr bwMode="auto">
          <a:xfrm>
            <a:off x="155571" y="990600"/>
            <a:ext cx="5864229" cy="5486400"/>
          </a:xfrm>
          <a:prstGeom prst="rect">
            <a:avLst/>
          </a:prstGeom>
          <a:noFill/>
          <a:ln w="9525">
            <a:noFill/>
            <a:miter lim="800000"/>
            <a:headEnd/>
            <a:tailEnd/>
          </a:ln>
          <a:effectLst/>
        </p:spPr>
      </p:pic>
      <p:sp>
        <p:nvSpPr>
          <p:cNvPr id="5" name="Right Arrow 4"/>
          <p:cNvSpPr/>
          <p:nvPr/>
        </p:nvSpPr>
        <p:spPr>
          <a:xfrm>
            <a:off x="838200" y="3886200"/>
            <a:ext cx="304800"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867400"/>
            <a:ext cx="8229600" cy="762000"/>
          </a:xfrm>
          <a:ln>
            <a:solidFill>
              <a:schemeClr val="accent1">
                <a:shade val="50000"/>
              </a:schemeClr>
            </a:solidFill>
          </a:ln>
        </p:spPr>
        <p:txBody>
          <a:bodyPr>
            <a:normAutofit fontScale="70000" lnSpcReduction="20000"/>
          </a:bodyPr>
          <a:lstStyle/>
          <a:p>
            <a:pPr>
              <a:buNone/>
            </a:pPr>
            <a:r>
              <a:rPr lang="en-US" dirty="0" smtClean="0"/>
              <a:t>Assistant Professor</a:t>
            </a:r>
            <a:r>
              <a:rPr lang="en-US" dirty="0" smtClean="0"/>
              <a:t>, Department of Community Medicine, College of Medicine, </a:t>
            </a:r>
            <a:r>
              <a:rPr lang="en-US" dirty="0" err="1" smtClean="0"/>
              <a:t>Hawler</a:t>
            </a:r>
            <a:r>
              <a:rPr lang="en-US" dirty="0" smtClean="0"/>
              <a:t> Medical University, Erbil, Kurdistan region, Iraq</a:t>
            </a:r>
            <a:endParaRPr lang="en-US" dirty="0"/>
          </a:p>
        </p:txBody>
      </p:sp>
      <p:sp>
        <p:nvSpPr>
          <p:cNvPr id="5" name="Title 1"/>
          <p:cNvSpPr>
            <a:spLocks noGrp="1"/>
          </p:cNvSpPr>
          <p:nvPr>
            <p:ph type="title"/>
          </p:nvPr>
        </p:nvSpPr>
        <p:spPr>
          <a:xfrm>
            <a:off x="457200" y="274638"/>
            <a:ext cx="8229600" cy="1143000"/>
          </a:xfrm>
        </p:spPr>
        <p:txBody>
          <a:bodyPr>
            <a:normAutofit/>
          </a:bodyPr>
          <a:lstStyle/>
          <a:p>
            <a:r>
              <a:rPr lang="en-US" sz="3200" b="1" dirty="0" smtClean="0"/>
              <a:t>Provide your information</a:t>
            </a:r>
            <a:endParaRPr lang="en-US" sz="3200" b="1" dirty="0"/>
          </a:p>
        </p:txBody>
      </p:sp>
      <p:pic>
        <p:nvPicPr>
          <p:cNvPr id="2" name="Picture 2"/>
          <p:cNvPicPr>
            <a:picLocks noChangeAspect="1" noChangeArrowheads="1"/>
          </p:cNvPicPr>
          <p:nvPr/>
        </p:nvPicPr>
        <p:blipFill>
          <a:blip r:embed="rId2" cstate="print"/>
          <a:srcRect/>
          <a:stretch>
            <a:fillRect/>
          </a:stretch>
        </p:blipFill>
        <p:spPr bwMode="auto">
          <a:xfrm>
            <a:off x="838200" y="1219200"/>
            <a:ext cx="7543800" cy="4605688"/>
          </a:xfrm>
          <a:prstGeom prst="rect">
            <a:avLst/>
          </a:prstGeom>
          <a:noFill/>
          <a:ln w="9525">
            <a:noFill/>
            <a:miter lim="800000"/>
            <a:headEnd/>
            <a:tailEnd/>
          </a:ln>
          <a:effectLst/>
        </p:spPr>
      </p:pic>
      <p:sp>
        <p:nvSpPr>
          <p:cNvPr id="6" name="Right Arrow 5"/>
          <p:cNvSpPr/>
          <p:nvPr/>
        </p:nvSpPr>
        <p:spPr>
          <a:xfrm>
            <a:off x="1828800" y="5334000"/>
            <a:ext cx="304800"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rot="5400000" flipH="1" flipV="1">
            <a:off x="381794" y="4495006"/>
            <a:ext cx="25908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2" name="Content Placeholder 2"/>
          <p:cNvSpPr txBox="1">
            <a:spLocks/>
          </p:cNvSpPr>
          <p:nvPr/>
        </p:nvSpPr>
        <p:spPr>
          <a:xfrm>
            <a:off x="6705600" y="2438400"/>
            <a:ext cx="2362200" cy="1981200"/>
          </a:xfrm>
          <a:prstGeom prst="rect">
            <a:avLst/>
          </a:prstGeom>
          <a:ln>
            <a:noFill/>
          </a:ln>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Provide full info to enhance the search function of your name and profile</a:t>
            </a:r>
            <a:endParaRPr kumimoji="0" lang="en-US" sz="2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200" b="1" dirty="0" smtClean="0"/>
              <a:t>Check and add your articles</a:t>
            </a:r>
            <a:endParaRPr lang="en-US" sz="3200" b="1" dirty="0"/>
          </a:p>
        </p:txBody>
      </p:sp>
      <p:sp>
        <p:nvSpPr>
          <p:cNvPr id="3" name="Content Placeholder 2"/>
          <p:cNvSpPr>
            <a:spLocks noGrp="1"/>
          </p:cNvSpPr>
          <p:nvPr>
            <p:ph idx="1"/>
          </p:nvPr>
        </p:nvSpPr>
        <p:spPr>
          <a:xfrm>
            <a:off x="533400" y="5989637"/>
            <a:ext cx="8229600" cy="563563"/>
          </a:xfrm>
        </p:spPr>
        <p:txBody>
          <a:bodyPr>
            <a:normAutofit fontScale="77500" lnSpcReduction="20000"/>
          </a:bodyPr>
          <a:lstStyle/>
          <a:p>
            <a:r>
              <a:rPr lang="en-US" dirty="0" smtClean="0"/>
              <a:t>To avoid the problem of similar names, common names</a:t>
            </a:r>
            <a:endParaRPr lang="en-US" dirty="0"/>
          </a:p>
        </p:txBody>
      </p:sp>
      <p:pic>
        <p:nvPicPr>
          <p:cNvPr id="7170" name="Picture 2"/>
          <p:cNvPicPr>
            <a:picLocks noChangeAspect="1" noChangeArrowheads="1"/>
          </p:cNvPicPr>
          <p:nvPr/>
        </p:nvPicPr>
        <p:blipFill>
          <a:blip r:embed="rId2" cstate="print"/>
          <a:srcRect/>
          <a:stretch>
            <a:fillRect/>
          </a:stretch>
        </p:blipFill>
        <p:spPr bwMode="auto">
          <a:xfrm>
            <a:off x="981075" y="1066800"/>
            <a:ext cx="6503607" cy="4724400"/>
          </a:xfrm>
          <a:prstGeom prst="rect">
            <a:avLst/>
          </a:prstGeom>
          <a:noFill/>
          <a:ln w="9525">
            <a:noFill/>
            <a:miter lim="800000"/>
            <a:headEnd/>
            <a:tailEnd/>
          </a:ln>
          <a:effectLst/>
        </p:spPr>
      </p:pic>
      <p:sp>
        <p:nvSpPr>
          <p:cNvPr id="5" name="Right Arrow 4"/>
          <p:cNvSpPr/>
          <p:nvPr/>
        </p:nvSpPr>
        <p:spPr>
          <a:xfrm flipH="1">
            <a:off x="3352800" y="4648200"/>
            <a:ext cx="381000"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cstate="print"/>
          <a:srcRect/>
          <a:stretch>
            <a:fillRect/>
          </a:stretch>
        </p:blipFill>
        <p:spPr bwMode="auto">
          <a:xfrm>
            <a:off x="1047750" y="447675"/>
            <a:ext cx="7048500" cy="5962650"/>
          </a:xfrm>
          <a:prstGeom prst="rect">
            <a:avLst/>
          </a:prstGeom>
          <a:noFill/>
          <a:ln w="9525">
            <a:noFill/>
            <a:miter lim="800000"/>
            <a:headEnd/>
            <a:tailEnd/>
          </a:ln>
          <a:effectLst/>
        </p:spPr>
      </p:pic>
      <p:sp>
        <p:nvSpPr>
          <p:cNvPr id="5" name="Right Arrow 4"/>
          <p:cNvSpPr/>
          <p:nvPr/>
        </p:nvSpPr>
        <p:spPr>
          <a:xfrm flipH="1">
            <a:off x="2438400" y="1143000"/>
            <a:ext cx="381000"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1162</TotalTime>
  <Words>397</Words>
  <Application>Microsoft Office PowerPoint</Application>
  <PresentationFormat>On-screen Show (4:3)</PresentationFormat>
  <Paragraphs>62</Paragraphs>
  <Slides>31</Slides>
  <Notes>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Google Scholar Citations</vt:lpstr>
      <vt:lpstr>How to open an account</vt:lpstr>
      <vt:lpstr>How to open an account</vt:lpstr>
      <vt:lpstr>- scholar.google.com - My citations</vt:lpstr>
      <vt:lpstr>Sign in with your gmail account</vt:lpstr>
      <vt:lpstr>Provide your information</vt:lpstr>
      <vt:lpstr>Provide your information</vt:lpstr>
      <vt:lpstr>Check and add your articles</vt:lpstr>
      <vt:lpstr>Slide 9</vt:lpstr>
      <vt:lpstr>Slide 10</vt:lpstr>
      <vt:lpstr>Your account is now created Edit your profile</vt:lpstr>
      <vt:lpstr>Verify your email Open your university/college email</vt:lpstr>
      <vt:lpstr>Create alerts (optional)</vt:lpstr>
      <vt:lpstr>Create alerts (optional)</vt:lpstr>
      <vt:lpstr>Create alerts (optional)</vt:lpstr>
      <vt:lpstr>Add co-authors</vt:lpstr>
      <vt:lpstr>View who cited your work</vt:lpstr>
      <vt:lpstr>Slide 18</vt:lpstr>
      <vt:lpstr>Search – Researchers or universities</vt:lpstr>
      <vt:lpstr>Slide 20</vt:lpstr>
      <vt:lpstr>Citation indices: Citations</vt:lpstr>
      <vt:lpstr>Citation indices: h-index</vt:lpstr>
      <vt:lpstr>Citation indices: i10-index</vt:lpstr>
      <vt:lpstr>- Articles will be added automatically in future - But you can check and add new articles</vt:lpstr>
      <vt:lpstr>Check and add new articles</vt:lpstr>
      <vt:lpstr>Check and add new articles</vt:lpstr>
      <vt:lpstr>Add your articles manually</vt:lpstr>
      <vt:lpstr>Delete your account</vt:lpstr>
      <vt:lpstr>Delete account</vt:lpstr>
      <vt:lpstr>Sign in and Sing out</vt:lpstr>
      <vt:lpstr>More information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dc:creator>
  <cp:lastModifiedBy>b</cp:lastModifiedBy>
  <cp:revision>115</cp:revision>
  <dcterms:created xsi:type="dcterms:W3CDTF">2016-12-29T14:31:57Z</dcterms:created>
  <dcterms:modified xsi:type="dcterms:W3CDTF">2017-01-29T16:33:55Z</dcterms:modified>
</cp:coreProperties>
</file>