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9" r:id="rId3"/>
    <p:sldId id="320" r:id="rId4"/>
    <p:sldId id="270" r:id="rId5"/>
    <p:sldId id="257" r:id="rId6"/>
    <p:sldId id="258" r:id="rId7"/>
    <p:sldId id="259" r:id="rId8"/>
    <p:sldId id="261" r:id="rId9"/>
    <p:sldId id="260" r:id="rId10"/>
    <p:sldId id="262" r:id="rId11"/>
    <p:sldId id="263" r:id="rId12"/>
    <p:sldId id="264" r:id="rId13"/>
    <p:sldId id="265" r:id="rId14"/>
    <p:sldId id="266" r:id="rId15"/>
    <p:sldId id="267" r:id="rId16"/>
    <p:sldId id="268" r:id="rId17"/>
    <p:sldId id="269" r:id="rId18"/>
    <p:sldId id="271"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7C520C-23EA-4C2A-8EB7-A4D6F273388A}" type="datetimeFigureOut">
              <a:rPr lang="en-US" smtClean="0"/>
              <a:pPr/>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FE2AC-D662-4DE9-9FCC-662C340C32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C520C-23EA-4C2A-8EB7-A4D6F273388A}" type="datetimeFigureOut">
              <a:rPr lang="en-US" smtClean="0"/>
              <a:pPr/>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FE2AC-D662-4DE9-9FCC-662C340C32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C520C-23EA-4C2A-8EB7-A4D6F273388A}" type="datetimeFigureOut">
              <a:rPr lang="en-US" smtClean="0"/>
              <a:pPr/>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FE2AC-D662-4DE9-9FCC-662C340C32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C520C-23EA-4C2A-8EB7-A4D6F273388A}" type="datetimeFigureOut">
              <a:rPr lang="en-US" smtClean="0"/>
              <a:pPr/>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FE2AC-D662-4DE9-9FCC-662C340C32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7C520C-23EA-4C2A-8EB7-A4D6F273388A}" type="datetimeFigureOut">
              <a:rPr lang="en-US" smtClean="0"/>
              <a:pPr/>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FE2AC-D662-4DE9-9FCC-662C340C32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7C520C-23EA-4C2A-8EB7-A4D6F273388A}" type="datetimeFigureOut">
              <a:rPr lang="en-US" smtClean="0"/>
              <a:pPr/>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FE2AC-D662-4DE9-9FCC-662C340C32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7C520C-23EA-4C2A-8EB7-A4D6F273388A}" type="datetimeFigureOut">
              <a:rPr lang="en-US" smtClean="0"/>
              <a:pPr/>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4FE2AC-D662-4DE9-9FCC-662C340C32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7C520C-23EA-4C2A-8EB7-A4D6F273388A}" type="datetimeFigureOut">
              <a:rPr lang="en-US" smtClean="0"/>
              <a:pPr/>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4FE2AC-D662-4DE9-9FCC-662C340C32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C520C-23EA-4C2A-8EB7-A4D6F273388A}" type="datetimeFigureOut">
              <a:rPr lang="en-US" smtClean="0"/>
              <a:pPr/>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4FE2AC-D662-4DE9-9FCC-662C340C32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C520C-23EA-4C2A-8EB7-A4D6F273388A}" type="datetimeFigureOut">
              <a:rPr lang="en-US" smtClean="0"/>
              <a:pPr/>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FE2AC-D662-4DE9-9FCC-662C340C32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C520C-23EA-4C2A-8EB7-A4D6F273388A}" type="datetimeFigureOut">
              <a:rPr lang="en-US" smtClean="0"/>
              <a:pPr/>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FE2AC-D662-4DE9-9FCC-662C340C32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C520C-23EA-4C2A-8EB7-A4D6F273388A}" type="datetimeFigureOut">
              <a:rPr lang="en-US" smtClean="0"/>
              <a:pPr/>
              <a:t>10/16/2016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FE2AC-D662-4DE9-9FCC-662C340C32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namiraltawil@yahoo.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Foundations of teaching and learning</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By</a:t>
            </a:r>
          </a:p>
          <a:p>
            <a:r>
              <a:rPr lang="en-US" dirty="0" smtClean="0"/>
              <a:t>Professor </a:t>
            </a:r>
            <a:r>
              <a:rPr lang="en-US" dirty="0" err="1" smtClean="0"/>
              <a:t>Namir</a:t>
            </a:r>
            <a:r>
              <a:rPr lang="en-US" dirty="0" smtClean="0"/>
              <a:t> Al-</a:t>
            </a:r>
            <a:r>
              <a:rPr lang="en-US" dirty="0" err="1" smtClean="0"/>
              <a:t>Tawil</a:t>
            </a:r>
            <a:endParaRPr lang="en-US" dirty="0" smtClean="0"/>
          </a:p>
          <a:p>
            <a:r>
              <a:rPr lang="en-US" dirty="0" err="1" smtClean="0"/>
              <a:t>M.B.Ch.B</a:t>
            </a:r>
            <a:r>
              <a:rPr lang="en-US" dirty="0" smtClean="0"/>
              <a:t>., FICMS, FFPH</a:t>
            </a:r>
          </a:p>
          <a:p>
            <a:r>
              <a:rPr lang="en-US" dirty="0" smtClean="0">
                <a:hlinkClick r:id="rId2"/>
              </a:rPr>
              <a:t>namiraltawil@yahoo.com</a:t>
            </a:r>
            <a:r>
              <a:rPr lang="en-US" dirty="0" smtClean="0"/>
              <a:t> </a:t>
            </a:r>
          </a:p>
          <a:p>
            <a:r>
              <a:rPr lang="en-US" dirty="0" smtClean="0"/>
              <a:t>Oct 17, 2016</a:t>
            </a:r>
          </a:p>
          <a:p>
            <a:endParaRPr lang="en-US" dirty="0" smtClean="0"/>
          </a:p>
          <a:p>
            <a:endParaRPr lang="en-US" dirty="0"/>
          </a:p>
        </p:txBody>
      </p:sp>
      <p:pic>
        <p:nvPicPr>
          <p:cNvPr id="4" name="Picture 5"/>
          <p:cNvPicPr>
            <a:picLocks noChangeAspect="1" noChangeArrowheads="1"/>
          </p:cNvPicPr>
          <p:nvPr/>
        </p:nvPicPr>
        <p:blipFill>
          <a:blip r:embed="rId3">
            <a:lum contrast="54000"/>
          </a:blip>
          <a:srcRect/>
          <a:stretch>
            <a:fillRect/>
          </a:stretch>
        </p:blipFill>
        <p:spPr bwMode="auto">
          <a:xfrm>
            <a:off x="5410200" y="0"/>
            <a:ext cx="37338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2. Knowledge Organization </a:t>
            </a:r>
            <a:endParaRPr lang="en-US" dirty="0"/>
          </a:p>
        </p:txBody>
      </p:sp>
      <p:sp>
        <p:nvSpPr>
          <p:cNvPr id="3" name="Content Placeholder 2"/>
          <p:cNvSpPr>
            <a:spLocks noGrp="1"/>
          </p:cNvSpPr>
          <p:nvPr>
            <p:ph idx="1"/>
          </p:nvPr>
        </p:nvSpPr>
        <p:spPr/>
        <p:txBody>
          <a:bodyPr>
            <a:normAutofit/>
          </a:bodyPr>
          <a:lstStyle/>
          <a:p>
            <a:r>
              <a:rPr lang="en-US" dirty="0" smtClean="0"/>
              <a:t>The teacher has a highly organized view of the knowledge.</a:t>
            </a:r>
          </a:p>
          <a:p>
            <a:r>
              <a:rPr lang="en-US" dirty="0" smtClean="0"/>
              <a:t>The students do not.</a:t>
            </a:r>
          </a:p>
          <a:p>
            <a:r>
              <a:rPr lang="en-US" dirty="0" smtClean="0"/>
              <a:t>Knowledge that is not connected to other knowledge is more easily forgotten </a:t>
            </a:r>
          </a:p>
          <a:p>
            <a:r>
              <a:rPr lang="en-US" dirty="0" smtClean="0"/>
              <a:t>Always connect new knowledge to prior knowledge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3. Motivation </a:t>
            </a:r>
            <a:endParaRPr lang="en-US" dirty="0"/>
          </a:p>
        </p:txBody>
      </p:sp>
      <p:sp>
        <p:nvSpPr>
          <p:cNvPr id="3" name="Content Placeholder 2"/>
          <p:cNvSpPr>
            <a:spLocks noGrp="1"/>
          </p:cNvSpPr>
          <p:nvPr>
            <p:ph idx="1"/>
          </p:nvPr>
        </p:nvSpPr>
        <p:spPr/>
        <p:txBody>
          <a:bodyPr>
            <a:normAutofit/>
          </a:bodyPr>
          <a:lstStyle/>
          <a:p>
            <a:r>
              <a:rPr lang="en-US" dirty="0" smtClean="0"/>
              <a:t>Students have to have a goal in order to be motivated and the goal has to have value.</a:t>
            </a:r>
          </a:p>
          <a:p>
            <a:pPr lvl="1"/>
            <a:r>
              <a:rPr lang="en-US" dirty="0" smtClean="0"/>
              <a:t>Attainment value (mastery)</a:t>
            </a:r>
          </a:p>
          <a:p>
            <a:pPr lvl="1"/>
            <a:r>
              <a:rPr lang="en-US" dirty="0" smtClean="0"/>
              <a:t>Intrinsic value (confidence, self-esteem) </a:t>
            </a:r>
          </a:p>
          <a:p>
            <a:pPr lvl="1"/>
            <a:r>
              <a:rPr lang="en-US" dirty="0" smtClean="0"/>
              <a:t>Reward value</a:t>
            </a:r>
          </a:p>
          <a:p>
            <a:r>
              <a:rPr lang="en-US" dirty="0" smtClean="0"/>
              <a:t>Motivation is high if student realistically believes he/she is able to attain the goal and the goal has high value.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4. Integrating Knowledge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 develop sustained learning, students must:</a:t>
            </a:r>
          </a:p>
          <a:p>
            <a:pPr lvl="1"/>
            <a:r>
              <a:rPr lang="en-US" dirty="0" smtClean="0"/>
              <a:t>acquire specific component skills </a:t>
            </a:r>
          </a:p>
          <a:p>
            <a:pPr lvl="1"/>
            <a:r>
              <a:rPr lang="en-US" dirty="0" smtClean="0"/>
              <a:t>practice integrating (= expanding) them into new situations </a:t>
            </a:r>
          </a:p>
          <a:p>
            <a:pPr lvl="1"/>
            <a:r>
              <a:rPr lang="en-US" dirty="0" smtClean="0"/>
              <a:t>know when to apply the skills. </a:t>
            </a:r>
          </a:p>
          <a:p>
            <a:r>
              <a:rPr lang="en-US" dirty="0" smtClean="0"/>
              <a:t>Reach cognitive taxonomy level 3 (apply)</a:t>
            </a:r>
          </a:p>
          <a:p>
            <a:r>
              <a:rPr lang="en-US" dirty="0" smtClean="0"/>
              <a:t>Goal of learning (higher education) should be to reach at least this level </a:t>
            </a:r>
          </a:p>
          <a:p>
            <a:r>
              <a:rPr lang="en-US" dirty="0" smtClean="0"/>
              <a:t>Too often teaching only </a:t>
            </a:r>
            <a:r>
              <a:rPr lang="en-US" dirty="0" err="1" smtClean="0"/>
              <a:t>focusses</a:t>
            </a:r>
            <a:r>
              <a:rPr lang="en-US" dirty="0" smtClean="0"/>
              <a:t> on component skills and ignores integration</a:t>
            </a:r>
          </a:p>
          <a:p>
            <a:endParaRPr lang="en-US" dirty="0" smtClean="0"/>
          </a:p>
          <a:p>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mastery</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457201" y="1600200"/>
            <a:ext cx="8305800"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5. Feedback </a:t>
            </a:r>
            <a:endParaRPr lang="en-US" dirty="0"/>
          </a:p>
        </p:txBody>
      </p:sp>
      <p:sp>
        <p:nvSpPr>
          <p:cNvPr id="3" name="Content Placeholder 2"/>
          <p:cNvSpPr>
            <a:spLocks noGrp="1"/>
          </p:cNvSpPr>
          <p:nvPr>
            <p:ph idx="1"/>
          </p:nvPr>
        </p:nvSpPr>
        <p:spPr/>
        <p:txBody>
          <a:bodyPr>
            <a:normAutofit fontScale="25000" lnSpcReduction="20000"/>
          </a:bodyPr>
          <a:lstStyle/>
          <a:p>
            <a:r>
              <a:rPr lang="en-US" sz="9600" dirty="0" smtClean="0"/>
              <a:t>Effective feedback:</a:t>
            </a:r>
          </a:p>
          <a:p>
            <a:pPr lvl="1"/>
            <a:r>
              <a:rPr lang="en-US" sz="9600" dirty="0" smtClean="0"/>
              <a:t>teach limited objective</a:t>
            </a:r>
          </a:p>
          <a:p>
            <a:pPr lvl="1"/>
            <a:r>
              <a:rPr lang="en-US" sz="9600" dirty="0" smtClean="0"/>
              <a:t>Get feedback if students have learned the objective.</a:t>
            </a:r>
          </a:p>
          <a:p>
            <a:pPr lvl="2"/>
            <a:r>
              <a:rPr lang="en-US" sz="9600" dirty="0" smtClean="0"/>
              <a:t>Talk with them</a:t>
            </a:r>
          </a:p>
          <a:p>
            <a:pPr lvl="2"/>
            <a:r>
              <a:rPr lang="en-US" sz="9600" dirty="0" smtClean="0"/>
              <a:t>Questions</a:t>
            </a:r>
          </a:p>
          <a:p>
            <a:pPr lvl="2"/>
            <a:r>
              <a:rPr lang="en-US" sz="9600" dirty="0" smtClean="0"/>
              <a:t>quiz </a:t>
            </a:r>
          </a:p>
          <a:p>
            <a:pPr lvl="2"/>
            <a:r>
              <a:rPr lang="en-US" sz="9600" dirty="0" smtClean="0"/>
              <a:t>Clickers </a:t>
            </a:r>
          </a:p>
          <a:p>
            <a:pPr lvl="2"/>
            <a:r>
              <a:rPr lang="en-US" sz="9600" dirty="0" smtClean="0"/>
              <a:t>Listen to group discussions</a:t>
            </a:r>
          </a:p>
          <a:p>
            <a:pPr lvl="2"/>
            <a:r>
              <a:rPr lang="en-US" sz="9600" dirty="0" smtClean="0"/>
              <a:t>Home work</a:t>
            </a:r>
          </a:p>
          <a:p>
            <a:r>
              <a:rPr lang="en-US" sz="9600" dirty="0" smtClean="0"/>
              <a:t>Be willing to adjust your teaching </a:t>
            </a:r>
          </a:p>
          <a:p>
            <a:pPr lvl="1"/>
            <a:r>
              <a:rPr lang="en-US" sz="9600" dirty="0" smtClean="0"/>
              <a:t>Tests are not necessarily great feedback mechanisms Does provide overall feedback </a:t>
            </a:r>
          </a:p>
          <a:p>
            <a:pPr lvl="1"/>
            <a:r>
              <a:rPr lang="en-US" sz="9600" dirty="0" smtClean="0"/>
              <a:t>But often too late to change teaching for current students </a:t>
            </a:r>
          </a:p>
          <a:p>
            <a:pPr lvl="1"/>
            <a:endParaRPr lang="en-US" sz="8000" dirty="0" smtClean="0"/>
          </a:p>
          <a:p>
            <a:pPr lvl="1"/>
            <a:endParaRPr lang="en-US" sz="8000" dirty="0" smtClean="0"/>
          </a:p>
          <a:p>
            <a:pPr lvl="2"/>
            <a:endParaRPr lang="en-US" sz="8600" dirty="0" smtClean="0"/>
          </a:p>
          <a:p>
            <a:pPr lvl="2">
              <a:buNone/>
            </a:pPr>
            <a:endParaRPr lang="en-US" dirty="0" smtClean="0"/>
          </a:p>
          <a:p>
            <a:pPr lvl="2"/>
            <a:endParaRPr lang="en-US" dirty="0" smtClean="0"/>
          </a:p>
          <a:p>
            <a:pPr lvl="2"/>
            <a:endParaRPr lang="en-US" dirty="0" smtClean="0"/>
          </a:p>
          <a:p>
            <a:pPr lvl="2"/>
            <a:endParaRPr lang="en-US" dirty="0" smtClean="0"/>
          </a:p>
          <a:p>
            <a:pPr lvl="2"/>
            <a:endParaRPr lang="en-US" sz="8600"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r>
              <a:rPr lang="en-US" dirty="0" smtClean="0"/>
              <a:t> </a:t>
            </a:r>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1">
              <a:buNone/>
            </a:pPr>
            <a:r>
              <a:rPr lang="en-US" dirty="0" smtClean="0"/>
              <a:t> </a:t>
            </a:r>
          </a:p>
          <a:p>
            <a:pPr lvl="1"/>
            <a:endParaRPr lang="en-US" dirty="0" smtClean="0"/>
          </a:p>
          <a:p>
            <a:pPr lvl="1"/>
            <a:endParaRPr lang="en-US" dirty="0" smtClean="0"/>
          </a:p>
          <a:p>
            <a:pPr lvl="1"/>
            <a:r>
              <a:rPr lang="en-US" dirty="0" smtClean="0"/>
              <a:t> </a:t>
            </a:r>
          </a:p>
          <a:p>
            <a:pPr lvl="1"/>
            <a:endParaRPr lang="en-US" dirty="0" smtClean="0"/>
          </a:p>
          <a:p>
            <a:pPr lvl="1"/>
            <a:endParaRPr lang="en-US" dirty="0" smtClean="0"/>
          </a:p>
          <a:p>
            <a:pPr lvl="1"/>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6. Learning Climate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Student’s current development level interacts with the social, emotional, and intellectual climate of the learning (“Classroom”) environment to impact the learning. </a:t>
            </a:r>
          </a:p>
          <a:p>
            <a:r>
              <a:rPr lang="en-US" dirty="0" smtClean="0"/>
              <a:t>Be in control of the situation, but don’t be too authoritative and unapproachable</a:t>
            </a:r>
          </a:p>
          <a:p>
            <a:r>
              <a:rPr lang="en-US" dirty="0" smtClean="0"/>
              <a:t>Connect with the students (but not too much!) </a:t>
            </a:r>
          </a:p>
          <a:p>
            <a:r>
              <a:rPr lang="en-US" dirty="0" smtClean="0"/>
              <a:t>Be interested in them. </a:t>
            </a:r>
          </a:p>
          <a:p>
            <a:r>
              <a:rPr lang="en-US" dirty="0" smtClean="0"/>
              <a:t>Understand the different backgrounds of the students.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6. Learning Climate, cont. </a:t>
            </a:r>
            <a:endParaRPr lang="en-US" dirty="0"/>
          </a:p>
        </p:txBody>
      </p:sp>
      <p:sp>
        <p:nvSpPr>
          <p:cNvPr id="3" name="Content Placeholder 2"/>
          <p:cNvSpPr>
            <a:spLocks noGrp="1"/>
          </p:cNvSpPr>
          <p:nvPr>
            <p:ph idx="1"/>
          </p:nvPr>
        </p:nvSpPr>
        <p:spPr/>
        <p:txBody>
          <a:bodyPr/>
          <a:lstStyle/>
          <a:p>
            <a:r>
              <a:rPr lang="en-US" dirty="0" smtClean="0"/>
              <a:t>Encourage positive interactions and discourage negative interactions </a:t>
            </a:r>
          </a:p>
          <a:p>
            <a:r>
              <a:rPr lang="en-US" dirty="0" smtClean="0"/>
              <a:t>Don’t just teach for the best students</a:t>
            </a:r>
          </a:p>
          <a:p>
            <a:r>
              <a:rPr lang="en-US" dirty="0" smtClean="0"/>
              <a:t>Be encouraging even if students answer incorrectly </a:t>
            </a:r>
          </a:p>
          <a:p>
            <a:pPr>
              <a:buNone/>
            </a:pPr>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7. Self-evaluation and self-direction </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To become self-directed learners, students must learn to monitor and adjust their approaches to learning.</a:t>
            </a:r>
          </a:p>
          <a:p>
            <a:pPr lvl="1"/>
            <a:r>
              <a:rPr lang="en-US" dirty="0" smtClean="0"/>
              <a:t>Encourage students’ </a:t>
            </a:r>
            <a:r>
              <a:rPr lang="en-US" i="1" dirty="0" err="1" smtClean="0"/>
              <a:t>metacognition</a:t>
            </a:r>
            <a:r>
              <a:rPr lang="en-US" i="1" dirty="0" smtClean="0"/>
              <a:t>: “The process of reflecting on and directing one’s own thinking”.</a:t>
            </a:r>
            <a:endParaRPr lang="en-US" dirty="0" smtClean="0"/>
          </a:p>
          <a:p>
            <a:pPr lvl="1"/>
            <a:r>
              <a:rPr lang="en-US" dirty="0" smtClean="0"/>
              <a:t>Help students to recognize internal issues (and not just blame external issues).</a:t>
            </a:r>
          </a:p>
          <a:p>
            <a:pPr lvl="1"/>
            <a:r>
              <a:rPr lang="en-US" dirty="0" smtClean="0"/>
              <a:t>Make them “lifelong” learners.</a:t>
            </a:r>
          </a:p>
          <a:p>
            <a:pPr lvl="1"/>
            <a:r>
              <a:rPr lang="en-US" dirty="0" smtClean="0"/>
              <a:t>Increasingly important on the higher levels of the cognitive taxonomy </a:t>
            </a:r>
          </a:p>
          <a:p>
            <a:endParaRPr lang="en-US" dirty="0" smtClean="0"/>
          </a:p>
          <a:p>
            <a:pPr lvl="1">
              <a:buNone/>
            </a:pPr>
            <a:endParaRPr lang="en-US" dirty="0" smtClean="0"/>
          </a:p>
          <a:p>
            <a:endParaRPr lang="en-US" dirty="0" smtClean="0"/>
          </a:p>
          <a:p>
            <a:pPr lvl="1"/>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mtClean="0"/>
              <a:t>Teaching and learning methods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ctrTitle"/>
          </p:nvPr>
        </p:nvSpPr>
        <p:spPr/>
        <p:txBody>
          <a:bodyPr/>
          <a:lstStyle/>
          <a:p>
            <a:pPr eaLnBrk="1" hangingPunct="1">
              <a:defRPr/>
            </a:pPr>
            <a:r>
              <a:rPr lang="en-US" smtClean="0"/>
              <a:t>I. Lectures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p:txBody>
          <a:bodyPr/>
          <a:lstStyle/>
          <a:p>
            <a:pPr algn="l" eaLnBrk="1" hangingPunct="1">
              <a:defRPr/>
            </a:pPr>
            <a:r>
              <a:rPr lang="en-US" smtClean="0"/>
              <a:t>Contents</a:t>
            </a:r>
          </a:p>
        </p:txBody>
      </p:sp>
      <p:sp>
        <p:nvSpPr>
          <p:cNvPr id="102403" name="Rectangle 3"/>
          <p:cNvSpPr>
            <a:spLocks noGrp="1" noChangeArrowheads="1"/>
          </p:cNvSpPr>
          <p:nvPr>
            <p:ph type="body" idx="1"/>
          </p:nvPr>
        </p:nvSpPr>
        <p:spPr/>
        <p:txBody>
          <a:bodyPr>
            <a:normAutofit fontScale="25000" lnSpcReduction="20000"/>
          </a:bodyPr>
          <a:lstStyle/>
          <a:p>
            <a:pPr algn="l" rtl="0" eaLnBrk="1" hangingPunct="1">
              <a:lnSpc>
                <a:spcPct val="90000"/>
              </a:lnSpc>
              <a:defRPr/>
            </a:pPr>
            <a:r>
              <a:rPr lang="en-US" sz="11200" dirty="0" smtClean="0"/>
              <a:t>Difference between teaching and learning.</a:t>
            </a:r>
          </a:p>
          <a:p>
            <a:pPr algn="l" rtl="0" eaLnBrk="1" hangingPunct="1">
              <a:lnSpc>
                <a:spcPct val="90000"/>
              </a:lnSpc>
              <a:defRPr/>
            </a:pPr>
            <a:r>
              <a:rPr lang="en-US" sz="11200" dirty="0" smtClean="0"/>
              <a:t>Bloom’s cognitive taxonomy of learning.</a:t>
            </a:r>
          </a:p>
          <a:p>
            <a:pPr>
              <a:lnSpc>
                <a:spcPct val="90000"/>
              </a:lnSpc>
              <a:defRPr/>
            </a:pPr>
            <a:r>
              <a:rPr lang="en-US" sz="11200" dirty="0" smtClean="0"/>
              <a:t>Important principles of teaching.</a:t>
            </a:r>
          </a:p>
          <a:p>
            <a:pPr>
              <a:lnSpc>
                <a:spcPct val="90000"/>
              </a:lnSpc>
              <a:defRPr/>
            </a:pPr>
            <a:r>
              <a:rPr lang="en-US" sz="11200" dirty="0" smtClean="0"/>
              <a:t>Teaching and learning methods:</a:t>
            </a:r>
          </a:p>
          <a:p>
            <a:pPr lvl="1">
              <a:lnSpc>
                <a:spcPct val="90000"/>
              </a:lnSpc>
              <a:defRPr/>
            </a:pPr>
            <a:r>
              <a:rPr lang="en-US" sz="11200" dirty="0" smtClean="0"/>
              <a:t>Lectures.</a:t>
            </a:r>
          </a:p>
          <a:p>
            <a:pPr lvl="1">
              <a:lnSpc>
                <a:spcPct val="90000"/>
              </a:lnSpc>
              <a:defRPr/>
            </a:pPr>
            <a:r>
              <a:rPr lang="en-US" sz="11200" dirty="0" smtClean="0"/>
              <a:t>Learning in small groups.</a:t>
            </a:r>
          </a:p>
          <a:p>
            <a:pPr lvl="1">
              <a:lnSpc>
                <a:spcPct val="90000"/>
              </a:lnSpc>
              <a:defRPr/>
            </a:pPr>
            <a:r>
              <a:rPr lang="en-US" sz="11200" dirty="0" smtClean="0"/>
              <a:t>Teaching in the clinical skills center.</a:t>
            </a:r>
          </a:p>
          <a:p>
            <a:pPr lvl="1">
              <a:lnSpc>
                <a:spcPct val="90000"/>
              </a:lnSpc>
              <a:defRPr/>
            </a:pPr>
            <a:r>
              <a:rPr lang="en-US" sz="11200" dirty="0" smtClean="0"/>
              <a:t>Bedside teaching.</a:t>
            </a:r>
          </a:p>
          <a:p>
            <a:pPr lvl="1">
              <a:lnSpc>
                <a:spcPct val="90000"/>
              </a:lnSpc>
              <a:defRPr/>
            </a:pPr>
            <a:r>
              <a:rPr lang="en-US" sz="11200" dirty="0" smtClean="0"/>
              <a:t>Ambulatory care teaching.</a:t>
            </a:r>
          </a:p>
          <a:p>
            <a:pPr lvl="1">
              <a:lnSpc>
                <a:spcPct val="90000"/>
              </a:lnSpc>
              <a:defRPr/>
            </a:pPr>
            <a:r>
              <a:rPr lang="en-US" sz="11200" dirty="0" smtClean="0"/>
              <a:t>In the community.</a:t>
            </a:r>
          </a:p>
          <a:p>
            <a:pPr lvl="1">
              <a:lnSpc>
                <a:spcPct val="90000"/>
              </a:lnSpc>
              <a:defRPr/>
            </a:pPr>
            <a:r>
              <a:rPr lang="en-US" sz="11200" dirty="0" smtClean="0"/>
              <a:t>Distance education.</a:t>
            </a:r>
          </a:p>
          <a:p>
            <a:pPr lvl="1">
              <a:lnSpc>
                <a:spcPct val="90000"/>
              </a:lnSpc>
              <a:defRPr/>
            </a:pPr>
            <a:r>
              <a:rPr lang="en-US" sz="11200" dirty="0" smtClean="0"/>
              <a:t>Peer-assisted learning.</a:t>
            </a:r>
          </a:p>
          <a:p>
            <a:pPr algn="l" rtl="0"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algn="l" eaLnBrk="1" hangingPunct="1">
              <a:defRPr/>
            </a:pPr>
            <a:r>
              <a:rPr lang="en-US" smtClean="0"/>
              <a:t>Lecture</a:t>
            </a:r>
          </a:p>
        </p:txBody>
      </p:sp>
      <p:sp>
        <p:nvSpPr>
          <p:cNvPr id="16387" name="Rectangle 3"/>
          <p:cNvSpPr>
            <a:spLocks noGrp="1" noChangeArrowheads="1"/>
          </p:cNvSpPr>
          <p:nvPr>
            <p:ph type="body" idx="1"/>
          </p:nvPr>
        </p:nvSpPr>
        <p:spPr/>
        <p:txBody>
          <a:bodyPr/>
          <a:lstStyle/>
          <a:p>
            <a:pPr algn="l" rtl="0" eaLnBrk="1" hangingPunct="1">
              <a:buFont typeface="Wingdings" pitchFamily="2" charset="2"/>
              <a:buNone/>
              <a:defRPr/>
            </a:pPr>
            <a:r>
              <a:rPr lang="en-US" sz="3600" smtClean="0"/>
              <a:t>A process by which the notes of a teacher become the notes of a student without passing through the minds of either.</a:t>
            </a:r>
          </a:p>
          <a:p>
            <a:pPr algn="l" rtl="0" eaLnBrk="1" hangingPunct="1">
              <a:buFont typeface="Wingdings" pitchFamily="2" charset="2"/>
              <a:buNone/>
              <a:defRPr/>
            </a:pPr>
            <a:endParaRPr lang="en-US" sz="3600" smtClean="0"/>
          </a:p>
          <a:p>
            <a:pPr algn="l" rtl="0" eaLnBrk="1" hangingPunct="1">
              <a:buFont typeface="Wingdings" pitchFamily="2" charset="2"/>
              <a:buNone/>
              <a:defRPr/>
            </a:pPr>
            <a:r>
              <a:rPr lang="en-US" sz="3600" smtClean="0"/>
              <a:t>                                         O</a:t>
            </a:r>
            <a:r>
              <a:rPr lang="en-US" sz="3600" smtClean="0">
                <a:latin typeface="Arial"/>
              </a:rPr>
              <a:t>’</a:t>
            </a:r>
            <a:r>
              <a:rPr lang="en-US" sz="3600" smtClean="0"/>
              <a:t>Donnel 1997</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ctrTitle"/>
          </p:nvPr>
        </p:nvSpPr>
        <p:spPr/>
        <p:txBody>
          <a:bodyPr/>
          <a:lstStyle/>
          <a:p>
            <a:pPr eaLnBrk="1" hangingPunct="1">
              <a:defRPr/>
            </a:pPr>
            <a:r>
              <a:rPr lang="en-US" smtClean="0"/>
              <a:t>II. Learning in small groups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ctrTitle"/>
          </p:nvPr>
        </p:nvSpPr>
        <p:spPr/>
        <p:txBody>
          <a:bodyPr>
            <a:normAutofit fontScale="90000"/>
          </a:bodyPr>
          <a:lstStyle/>
          <a:p>
            <a:pPr eaLnBrk="1" hangingPunct="1">
              <a:defRPr/>
            </a:pPr>
            <a:r>
              <a:rPr lang="en-US" sz="6600" smtClean="0"/>
              <a:t>III. Teaching in the clinical skills center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algn="l" eaLnBrk="1" hangingPunct="1">
              <a:defRPr/>
            </a:pPr>
            <a:r>
              <a:rPr lang="en-US" smtClean="0"/>
              <a:t>Objective</a:t>
            </a:r>
          </a:p>
        </p:txBody>
      </p:sp>
      <p:sp>
        <p:nvSpPr>
          <p:cNvPr id="43011" name="Rectangle 3"/>
          <p:cNvSpPr>
            <a:spLocks noGrp="1" noChangeArrowheads="1"/>
          </p:cNvSpPr>
          <p:nvPr>
            <p:ph type="body" idx="1"/>
          </p:nvPr>
        </p:nvSpPr>
        <p:spPr/>
        <p:txBody>
          <a:bodyPr/>
          <a:lstStyle/>
          <a:p>
            <a:pPr algn="l" rtl="0" eaLnBrk="1" hangingPunct="1">
              <a:defRPr/>
            </a:pPr>
            <a:r>
              <a:rPr lang="en-US" sz="3600" dirty="0" smtClean="0"/>
              <a:t>The clinical skill center (CSC) seeks to provide an environment for learning clinical skills in which students can practice without jeopardizing patient care or provoking adverse effects.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normAutofit fontScale="90000"/>
          </a:bodyPr>
          <a:lstStyle/>
          <a:p>
            <a:pPr eaLnBrk="1" hangingPunct="1">
              <a:defRPr/>
            </a:pPr>
            <a:r>
              <a:rPr lang="en-US" sz="4000" dirty="0" smtClean="0">
                <a:solidFill>
                  <a:srgbClr val="FF0000"/>
                </a:solidFill>
              </a:rPr>
              <a:t>Current trends</a:t>
            </a:r>
            <a:r>
              <a:rPr lang="en-US" sz="4000" dirty="0" smtClean="0"/>
              <a:t/>
            </a:r>
            <a:br>
              <a:rPr lang="en-US" sz="4000" dirty="0" smtClean="0"/>
            </a:br>
            <a:r>
              <a:rPr lang="en-US" sz="4000" dirty="0" smtClean="0"/>
              <a:t>I. Developing simulated clinical environment</a:t>
            </a:r>
          </a:p>
        </p:txBody>
      </p:sp>
      <p:sp>
        <p:nvSpPr>
          <p:cNvPr id="45059" name="Rectangle 3"/>
          <p:cNvSpPr>
            <a:spLocks noGrp="1" noChangeArrowheads="1"/>
          </p:cNvSpPr>
          <p:nvPr>
            <p:ph type="body" idx="1"/>
          </p:nvPr>
        </p:nvSpPr>
        <p:spPr>
          <a:xfrm>
            <a:off x="457200" y="1752600"/>
            <a:ext cx="8229600" cy="4525963"/>
          </a:xfrm>
        </p:spPr>
        <p:txBody>
          <a:bodyPr/>
          <a:lstStyle/>
          <a:p>
            <a:pPr algn="l" rtl="0" eaLnBrk="1" hangingPunct="1">
              <a:buFont typeface="Wingdings" pitchFamily="2" charset="2"/>
              <a:buNone/>
              <a:defRPr/>
            </a:pPr>
            <a:r>
              <a:rPr lang="en-US" sz="3600" dirty="0" smtClean="0"/>
              <a:t>   </a:t>
            </a:r>
            <a:r>
              <a:rPr lang="en-US" sz="3600" b="1" u="sng" dirty="0" smtClean="0"/>
              <a:t>Requirements:</a:t>
            </a:r>
          </a:p>
          <a:p>
            <a:pPr algn="l" rtl="0" eaLnBrk="1" hangingPunct="1">
              <a:defRPr/>
            </a:pPr>
            <a:r>
              <a:rPr lang="en-US" sz="3600" dirty="0" smtClean="0"/>
              <a:t>Space for creation of simulated environments.</a:t>
            </a:r>
          </a:p>
          <a:p>
            <a:pPr algn="l" rtl="0" eaLnBrk="1" hangingPunct="1">
              <a:defRPr/>
            </a:pPr>
            <a:r>
              <a:rPr lang="en-US" sz="3600" dirty="0" smtClean="0"/>
              <a:t>Simulators of varying degrees of sophistication.</a:t>
            </a:r>
          </a:p>
          <a:p>
            <a:pPr algn="l" rtl="0" eaLnBrk="1" hangingPunct="1">
              <a:defRPr/>
            </a:pPr>
            <a:r>
              <a:rPr lang="en-US" sz="3600" dirty="0" smtClean="0"/>
              <a:t>Simulated and standardized patients and patient-instructors.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algn="l" eaLnBrk="1" hangingPunct="1">
              <a:defRPr/>
            </a:pPr>
            <a:r>
              <a:rPr lang="en-US" smtClean="0"/>
              <a:t>Space</a:t>
            </a:r>
          </a:p>
        </p:txBody>
      </p:sp>
      <p:sp>
        <p:nvSpPr>
          <p:cNvPr id="46083" name="Rectangle 3"/>
          <p:cNvSpPr>
            <a:spLocks noGrp="1" noChangeArrowheads="1"/>
          </p:cNvSpPr>
          <p:nvPr>
            <p:ph type="body" idx="1"/>
          </p:nvPr>
        </p:nvSpPr>
        <p:spPr/>
        <p:txBody>
          <a:bodyPr/>
          <a:lstStyle/>
          <a:p>
            <a:pPr algn="l" rtl="0" eaLnBrk="1" hangingPunct="1">
              <a:defRPr/>
            </a:pPr>
            <a:r>
              <a:rPr lang="en-US" smtClean="0"/>
              <a:t>The clinical skills center should provide more space than the ordinary (real) hospital rooms.</a:t>
            </a:r>
          </a:p>
          <a:p>
            <a:pPr algn="l" rtl="0" eaLnBrk="1" hangingPunct="1">
              <a:buFont typeface="Wingdings" pitchFamily="2" charset="2"/>
              <a:buNone/>
              <a:defRPr/>
            </a:pPr>
            <a:r>
              <a:rPr lang="en-US" smtClean="0"/>
              <a:t>   </a:t>
            </a:r>
            <a:r>
              <a:rPr lang="en-US" u="sng" smtClean="0"/>
              <a:t>Requirements</a:t>
            </a:r>
            <a:r>
              <a:rPr lang="en-US" smtClean="0"/>
              <a:t>:</a:t>
            </a:r>
          </a:p>
          <a:p>
            <a:pPr algn="l" rtl="0" eaLnBrk="1" hangingPunct="1">
              <a:defRPr/>
            </a:pPr>
            <a:r>
              <a:rPr lang="en-US" smtClean="0"/>
              <a:t>Separate restroom facilities for simulated patients (SP).</a:t>
            </a:r>
          </a:p>
          <a:p>
            <a:pPr algn="l" rtl="0" eaLnBrk="1" hangingPunct="1">
              <a:defRPr/>
            </a:pPr>
            <a:r>
              <a:rPr lang="en-US" smtClean="0"/>
              <a:t>A briefing room where SP can relax, eat, and store their belongings and be briefed as a group by SP trainer.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pPr algn="l" eaLnBrk="1" hangingPunct="1">
              <a:defRPr/>
            </a:pPr>
            <a:r>
              <a:rPr lang="en-US" smtClean="0"/>
              <a:t>Space, cont.</a:t>
            </a:r>
          </a:p>
        </p:txBody>
      </p:sp>
      <p:sp>
        <p:nvSpPr>
          <p:cNvPr id="47107" name="Rectangle 3"/>
          <p:cNvSpPr>
            <a:spLocks noGrp="1" noChangeArrowheads="1"/>
          </p:cNvSpPr>
          <p:nvPr>
            <p:ph type="body" idx="1"/>
          </p:nvPr>
        </p:nvSpPr>
        <p:spPr>
          <a:xfrm>
            <a:off x="457200" y="1600200"/>
            <a:ext cx="8229600" cy="5029200"/>
          </a:xfrm>
        </p:spPr>
        <p:txBody>
          <a:bodyPr/>
          <a:lstStyle/>
          <a:p>
            <a:pPr algn="l" rtl="0" eaLnBrk="1" hangingPunct="1">
              <a:lnSpc>
                <a:spcPct val="90000"/>
              </a:lnSpc>
              <a:defRPr/>
            </a:pPr>
            <a:r>
              <a:rPr lang="en-US" sz="2800" smtClean="0"/>
              <a:t>A seminar room.</a:t>
            </a:r>
          </a:p>
          <a:p>
            <a:pPr algn="l" rtl="0" eaLnBrk="1" hangingPunct="1">
              <a:lnSpc>
                <a:spcPct val="90000"/>
              </a:lnSpc>
              <a:defRPr/>
            </a:pPr>
            <a:r>
              <a:rPr lang="en-US" sz="2800" smtClean="0"/>
              <a:t>Office space.</a:t>
            </a:r>
          </a:p>
          <a:p>
            <a:pPr algn="l" rtl="0" eaLnBrk="1" hangingPunct="1">
              <a:lnSpc>
                <a:spcPct val="90000"/>
              </a:lnSpc>
              <a:defRPr/>
            </a:pPr>
            <a:r>
              <a:rPr lang="en-US" sz="2800" smtClean="0"/>
              <a:t>A monitoring station.</a:t>
            </a:r>
          </a:p>
          <a:p>
            <a:pPr algn="l" rtl="0" eaLnBrk="1" hangingPunct="1">
              <a:lnSpc>
                <a:spcPct val="90000"/>
              </a:lnSpc>
              <a:defRPr/>
            </a:pPr>
            <a:r>
              <a:rPr lang="en-US" sz="2800" smtClean="0"/>
              <a:t>Room temperature.</a:t>
            </a:r>
          </a:p>
          <a:p>
            <a:pPr algn="l" rtl="0" eaLnBrk="1" hangingPunct="1">
              <a:lnSpc>
                <a:spcPct val="90000"/>
              </a:lnSpc>
              <a:defRPr/>
            </a:pPr>
            <a:r>
              <a:rPr lang="en-US" sz="2800" smtClean="0"/>
              <a:t>Lighting.</a:t>
            </a:r>
          </a:p>
          <a:p>
            <a:pPr algn="l" rtl="0" eaLnBrk="1" hangingPunct="1">
              <a:lnSpc>
                <a:spcPct val="90000"/>
              </a:lnSpc>
              <a:defRPr/>
            </a:pPr>
            <a:r>
              <a:rPr lang="en-US" sz="2800" smtClean="0"/>
              <a:t>Air-conditioning, fire alarm, soundproofing, and emergency lighting.</a:t>
            </a:r>
          </a:p>
          <a:p>
            <a:pPr algn="l" rtl="0" eaLnBrk="1" hangingPunct="1">
              <a:lnSpc>
                <a:spcPct val="90000"/>
              </a:lnSpc>
              <a:defRPr/>
            </a:pPr>
            <a:r>
              <a:rPr lang="en-US" sz="2800" smtClean="0"/>
              <a:t>A photocopier, and fax.</a:t>
            </a:r>
          </a:p>
          <a:p>
            <a:pPr algn="l" rtl="0" eaLnBrk="1" hangingPunct="1">
              <a:lnSpc>
                <a:spcPct val="90000"/>
              </a:lnSpc>
              <a:defRPr/>
            </a:pPr>
            <a:r>
              <a:rPr lang="en-US" sz="2800" smtClean="0"/>
              <a:t>An audio-visual presentation room, with teleconferencing capacity.</a:t>
            </a:r>
          </a:p>
          <a:p>
            <a:pPr algn="l" rtl="0" eaLnBrk="1" hangingPunct="1">
              <a:lnSpc>
                <a:spcPct val="90000"/>
              </a:lnSpc>
              <a:defRPr/>
            </a:pPr>
            <a:r>
              <a:rPr lang="en-US" sz="2800" smtClean="0"/>
              <a:t>Storage space for models and simulators.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pPr algn="l" rtl="0" eaLnBrk="1" hangingPunct="1">
              <a:defRPr/>
            </a:pPr>
            <a:r>
              <a:rPr lang="en-US" smtClean="0"/>
              <a:t>II. Simulators</a:t>
            </a:r>
          </a:p>
        </p:txBody>
      </p:sp>
      <p:sp>
        <p:nvSpPr>
          <p:cNvPr id="48131" name="Rectangle 3"/>
          <p:cNvSpPr>
            <a:spLocks noGrp="1" noChangeArrowheads="1"/>
          </p:cNvSpPr>
          <p:nvPr>
            <p:ph type="body" idx="1"/>
          </p:nvPr>
        </p:nvSpPr>
        <p:spPr>
          <a:xfrm>
            <a:off x="228600" y="1600200"/>
            <a:ext cx="8458200" cy="4953000"/>
          </a:xfrm>
        </p:spPr>
        <p:txBody>
          <a:bodyPr/>
          <a:lstStyle/>
          <a:p>
            <a:pPr algn="l" rtl="0" eaLnBrk="1" hangingPunct="1">
              <a:lnSpc>
                <a:spcPct val="90000"/>
              </a:lnSpc>
              <a:defRPr/>
            </a:pPr>
            <a:r>
              <a:rPr lang="en-US" smtClean="0"/>
              <a:t>Simple models are used to simulate intimate or invasive procedures such bladder catheterization, rectal, and breast examination.</a:t>
            </a:r>
          </a:p>
          <a:p>
            <a:pPr algn="l" rtl="0" eaLnBrk="1" hangingPunct="1">
              <a:lnSpc>
                <a:spcPct val="90000"/>
              </a:lnSpc>
              <a:defRPr/>
            </a:pPr>
            <a:r>
              <a:rPr lang="en-US" smtClean="0"/>
              <a:t>More complex simulators allow students to perform intravenous cannulation and intra-articular injections.</a:t>
            </a:r>
          </a:p>
          <a:p>
            <a:pPr algn="l" rtl="0" eaLnBrk="1" hangingPunct="1">
              <a:lnSpc>
                <a:spcPct val="90000"/>
              </a:lnSpc>
              <a:defRPr/>
            </a:pPr>
            <a:r>
              <a:rPr lang="en-US" smtClean="0"/>
              <a:t>The latest generation combine the model and a computer generated performance indicator. e.g. simulators for pelvic examinations, and cardiology simulators.</a:t>
            </a:r>
          </a:p>
          <a:p>
            <a:pPr algn="l" rtl="0" eaLnBrk="1" hangingPunct="1">
              <a:lnSpc>
                <a:spcPct val="90000"/>
              </a:lnSpc>
              <a:defRPr/>
            </a:pPr>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normAutofit fontScale="90000"/>
          </a:bodyPr>
          <a:lstStyle/>
          <a:p>
            <a:pPr rtl="0" eaLnBrk="1" hangingPunct="1">
              <a:defRPr/>
            </a:pPr>
            <a:r>
              <a:rPr lang="en-US" sz="4000" smtClean="0"/>
              <a:t>III. Simulated and standardized patients</a:t>
            </a:r>
          </a:p>
        </p:txBody>
      </p:sp>
      <p:sp>
        <p:nvSpPr>
          <p:cNvPr id="49155" name="Rectangle 3"/>
          <p:cNvSpPr>
            <a:spLocks noGrp="1" noChangeArrowheads="1"/>
          </p:cNvSpPr>
          <p:nvPr>
            <p:ph type="body" idx="1"/>
          </p:nvPr>
        </p:nvSpPr>
        <p:spPr/>
        <p:txBody>
          <a:bodyPr/>
          <a:lstStyle/>
          <a:p>
            <a:pPr algn="l" rtl="0" eaLnBrk="1" hangingPunct="1">
              <a:defRPr/>
            </a:pPr>
            <a:r>
              <a:rPr lang="en-US" dirty="0" smtClean="0"/>
              <a:t>Individuals of all ages can be trained to reproduce a clinical history and to respond to physical examination in a consistent manner.</a:t>
            </a:r>
          </a:p>
          <a:p>
            <a:pPr algn="l" rtl="0" eaLnBrk="1" hangingPunct="1">
              <a:defRPr/>
            </a:pPr>
            <a:r>
              <a:rPr lang="en-US" dirty="0" smtClean="0"/>
              <a:t>They can also assess the care provider</a:t>
            </a:r>
            <a:r>
              <a:rPr lang="en-US" dirty="0" smtClean="0">
                <a:latin typeface="Arial"/>
              </a:rPr>
              <a:t>’</a:t>
            </a:r>
            <a:r>
              <a:rPr lang="en-US" dirty="0" smtClean="0"/>
              <a:t>s performance.</a:t>
            </a:r>
          </a:p>
          <a:p>
            <a:pPr algn="l" rtl="0" eaLnBrk="1" hangingPunct="1">
              <a:defRPr/>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ctrTitle"/>
          </p:nvPr>
        </p:nvSpPr>
        <p:spPr/>
        <p:txBody>
          <a:bodyPr/>
          <a:lstStyle/>
          <a:p>
            <a:pPr eaLnBrk="1" hangingPunct="1">
              <a:defRPr/>
            </a:pPr>
            <a:r>
              <a:rPr lang="en-US" smtClean="0"/>
              <a:t>IV. Bed side teaching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Objectives</a:t>
            </a:r>
            <a:endParaRPr lang="en-US" dirty="0"/>
          </a:p>
        </p:txBody>
      </p:sp>
      <p:sp>
        <p:nvSpPr>
          <p:cNvPr id="3" name="Content Placeholder 2"/>
          <p:cNvSpPr>
            <a:spLocks noGrp="1"/>
          </p:cNvSpPr>
          <p:nvPr>
            <p:ph idx="1"/>
          </p:nvPr>
        </p:nvSpPr>
        <p:spPr/>
        <p:txBody>
          <a:bodyPr>
            <a:normAutofit/>
          </a:bodyPr>
          <a:lstStyle/>
          <a:p>
            <a:pPr algn="l" rtl="0">
              <a:defRPr/>
            </a:pPr>
            <a:r>
              <a:rPr lang="en-US" dirty="0" smtClean="0"/>
              <a:t>At the end of this lecture the audience must </a:t>
            </a:r>
            <a:r>
              <a:rPr lang="en-US" u="sng" dirty="0" smtClean="0"/>
              <a:t>know</a:t>
            </a:r>
            <a:r>
              <a:rPr lang="en-US" dirty="0" smtClean="0"/>
              <a:t>:</a:t>
            </a:r>
          </a:p>
          <a:p>
            <a:pPr>
              <a:defRPr/>
            </a:pPr>
            <a:r>
              <a:rPr lang="en-US" dirty="0" smtClean="0"/>
              <a:t>Important principles of teaching.</a:t>
            </a:r>
          </a:p>
          <a:p>
            <a:pPr>
              <a:defRPr/>
            </a:pPr>
            <a:r>
              <a:rPr lang="en-US" dirty="0" smtClean="0"/>
              <a:t>The main methods of teaching and learning.</a:t>
            </a:r>
          </a:p>
          <a:p>
            <a:pPr>
              <a:defRPr/>
            </a:pPr>
            <a:r>
              <a:rPr lang="en-US" dirty="0" smtClean="0"/>
              <a:t>Know the advantages and disadvantages of each.</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pPr eaLnBrk="1" hangingPunct="1">
              <a:defRPr/>
            </a:pPr>
            <a:r>
              <a:rPr lang="en-US" smtClean="0"/>
              <a:t>Bedside teaching</a:t>
            </a:r>
          </a:p>
        </p:txBody>
      </p:sp>
      <p:sp>
        <p:nvSpPr>
          <p:cNvPr id="53251" name="Rectangle 3"/>
          <p:cNvSpPr>
            <a:spLocks noGrp="1" noChangeArrowheads="1"/>
          </p:cNvSpPr>
          <p:nvPr>
            <p:ph type="body" idx="1"/>
          </p:nvPr>
        </p:nvSpPr>
        <p:spPr/>
        <p:txBody>
          <a:bodyPr/>
          <a:lstStyle/>
          <a:p>
            <a:pPr algn="l" rtl="0" eaLnBrk="1" hangingPunct="1">
              <a:buFont typeface="Wingdings" pitchFamily="2" charset="2"/>
              <a:buNone/>
              <a:defRPr/>
            </a:pPr>
            <a:r>
              <a:rPr lang="en-US" sz="3600" dirty="0" smtClean="0">
                <a:latin typeface="Arial"/>
              </a:rPr>
              <a:t>“</a:t>
            </a:r>
            <a:r>
              <a:rPr lang="en-US" sz="3600" dirty="0" smtClean="0"/>
              <a:t>To study the phenomenon of disease without books is to sail an uncharted sea whilst to study books without patients is not to go to sea at all</a:t>
            </a:r>
            <a:r>
              <a:rPr lang="en-US" sz="3600" dirty="0" smtClean="0">
                <a:latin typeface="Arial"/>
              </a:rPr>
              <a:t>”</a:t>
            </a:r>
            <a:endParaRPr lang="en-US" sz="3600" dirty="0" smtClean="0"/>
          </a:p>
          <a:p>
            <a:pPr algn="l" rtl="0" eaLnBrk="1" hangingPunct="1">
              <a:buFont typeface="Wingdings" pitchFamily="2" charset="2"/>
              <a:buNone/>
              <a:defRPr/>
            </a:pPr>
            <a:endParaRPr lang="en-US" sz="3600" dirty="0" smtClean="0"/>
          </a:p>
          <a:p>
            <a:pPr algn="l" rtl="0" eaLnBrk="1" hangingPunct="1">
              <a:buFont typeface="Wingdings" pitchFamily="2" charset="2"/>
              <a:buNone/>
              <a:defRPr/>
            </a:pPr>
            <a:r>
              <a:rPr lang="en-US" sz="3600" dirty="0" smtClean="0"/>
              <a:t>                                           </a:t>
            </a:r>
            <a:r>
              <a:rPr lang="en-US" sz="3600" dirty="0" smtClean="0">
                <a:solidFill>
                  <a:srgbClr val="FF0000"/>
                </a:solidFill>
              </a:rPr>
              <a:t>Sir William Osler</a:t>
            </a:r>
          </a:p>
          <a:p>
            <a:pPr algn="l" rtl="0" eaLnBrk="1" hangingPunct="1">
              <a:buFont typeface="Wingdings" pitchFamily="2" charset="2"/>
              <a:buNone/>
              <a:defRPr/>
            </a:pPr>
            <a:r>
              <a:rPr lang="en-US" sz="3600" dirty="0" smtClean="0">
                <a:solidFill>
                  <a:srgbClr val="FF0000"/>
                </a:solidFill>
              </a:rPr>
              <a:t>                                                   1849-1919</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eaLnBrk="1" hangingPunct="1">
              <a:defRPr/>
            </a:pPr>
            <a:r>
              <a:rPr lang="en-US" smtClean="0"/>
              <a:t>The learning triad</a:t>
            </a:r>
          </a:p>
        </p:txBody>
      </p:sp>
      <p:sp>
        <p:nvSpPr>
          <p:cNvPr id="54275" name="Rectangle 3"/>
          <p:cNvSpPr>
            <a:spLocks noGrp="1" noChangeArrowheads="1"/>
          </p:cNvSpPr>
          <p:nvPr>
            <p:ph type="body" idx="1"/>
          </p:nvPr>
        </p:nvSpPr>
        <p:spPr/>
        <p:txBody>
          <a:bodyPr/>
          <a:lstStyle/>
          <a:p>
            <a:pPr algn="l" rtl="0" eaLnBrk="1" hangingPunct="1">
              <a:buFont typeface="Wingdings" pitchFamily="2" charset="2"/>
              <a:buNone/>
              <a:defRPr/>
            </a:pPr>
            <a:endParaRPr lang="en-US" smtClean="0"/>
          </a:p>
          <a:p>
            <a:pPr algn="l" rtl="0" eaLnBrk="1" hangingPunct="1">
              <a:buFont typeface="Wingdings" pitchFamily="2" charset="2"/>
              <a:buNone/>
              <a:defRPr/>
            </a:pPr>
            <a:r>
              <a:rPr lang="en-US" smtClean="0"/>
              <a:t>                                  Patients</a:t>
            </a:r>
          </a:p>
          <a:p>
            <a:pPr algn="l" rtl="0" eaLnBrk="1" hangingPunct="1">
              <a:buFont typeface="Wingdings" pitchFamily="2" charset="2"/>
              <a:buNone/>
              <a:defRPr/>
            </a:pPr>
            <a:endParaRPr lang="en-US" smtClean="0"/>
          </a:p>
          <a:p>
            <a:pPr algn="l" rtl="0" eaLnBrk="1" hangingPunct="1">
              <a:buFont typeface="Wingdings" pitchFamily="2" charset="2"/>
              <a:buNone/>
              <a:defRPr/>
            </a:pPr>
            <a:endParaRPr lang="en-US" smtClean="0"/>
          </a:p>
          <a:p>
            <a:pPr algn="l" rtl="0" eaLnBrk="1" hangingPunct="1">
              <a:buFont typeface="Wingdings" pitchFamily="2" charset="2"/>
              <a:buNone/>
              <a:defRPr/>
            </a:pPr>
            <a:endParaRPr lang="en-US" smtClean="0"/>
          </a:p>
          <a:p>
            <a:pPr algn="l" rtl="0" eaLnBrk="1" hangingPunct="1">
              <a:buFont typeface="Wingdings" pitchFamily="2" charset="2"/>
              <a:buNone/>
              <a:defRPr/>
            </a:pPr>
            <a:endParaRPr lang="en-US" smtClean="0"/>
          </a:p>
          <a:p>
            <a:pPr algn="l" rtl="0" eaLnBrk="1" hangingPunct="1">
              <a:buFont typeface="Wingdings" pitchFamily="2" charset="2"/>
              <a:buNone/>
              <a:defRPr/>
            </a:pPr>
            <a:r>
              <a:rPr lang="en-US" smtClean="0"/>
              <a:t>                 Doctors                    Students</a:t>
            </a:r>
          </a:p>
          <a:p>
            <a:pPr algn="l" rtl="0" eaLnBrk="1" hangingPunct="1">
              <a:buFont typeface="Wingdings" pitchFamily="2" charset="2"/>
              <a:buNone/>
              <a:defRPr/>
            </a:pPr>
            <a:endParaRPr lang="en-US" smtClean="0"/>
          </a:p>
          <a:p>
            <a:pPr algn="l" rtl="0" eaLnBrk="1" hangingPunct="1">
              <a:buFont typeface="Wingdings" pitchFamily="2" charset="2"/>
              <a:buNone/>
              <a:defRPr/>
            </a:pPr>
            <a:endParaRPr lang="en-US" smtClean="0"/>
          </a:p>
          <a:p>
            <a:pPr algn="l" rtl="0" eaLnBrk="1" hangingPunct="1">
              <a:buFont typeface="Wingdings" pitchFamily="2" charset="2"/>
              <a:buNone/>
              <a:defRPr/>
            </a:pPr>
            <a:endParaRPr lang="en-US" smtClean="0"/>
          </a:p>
        </p:txBody>
      </p:sp>
      <p:sp>
        <p:nvSpPr>
          <p:cNvPr id="18436" name="AutoShape 5"/>
          <p:cNvSpPr>
            <a:spLocks noChangeArrowheads="1"/>
          </p:cNvSpPr>
          <p:nvPr/>
        </p:nvSpPr>
        <p:spPr bwMode="auto">
          <a:xfrm>
            <a:off x="3429000" y="3048000"/>
            <a:ext cx="2209800" cy="18288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ar-IQ"/>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pPr algn="l" eaLnBrk="1" hangingPunct="1">
              <a:defRPr/>
            </a:pPr>
            <a:r>
              <a:rPr lang="en-US" smtClean="0"/>
              <a:t>Patients</a:t>
            </a:r>
          </a:p>
        </p:txBody>
      </p:sp>
      <p:sp>
        <p:nvSpPr>
          <p:cNvPr id="55299" name="Rectangle 3"/>
          <p:cNvSpPr>
            <a:spLocks noGrp="1" noChangeArrowheads="1"/>
          </p:cNvSpPr>
          <p:nvPr>
            <p:ph type="body" idx="1"/>
          </p:nvPr>
        </p:nvSpPr>
        <p:spPr>
          <a:xfrm>
            <a:off x="304800" y="1600200"/>
            <a:ext cx="8610600" cy="4953000"/>
          </a:xfrm>
        </p:spPr>
        <p:txBody>
          <a:bodyPr>
            <a:normAutofit lnSpcReduction="10000"/>
          </a:bodyPr>
          <a:lstStyle/>
          <a:p>
            <a:pPr algn="l" rtl="0" eaLnBrk="1" hangingPunct="1">
              <a:defRPr/>
            </a:pPr>
            <a:r>
              <a:rPr lang="en-US" dirty="0" smtClean="0"/>
              <a:t>Direct contact with patients is important for the development of clinical reasoning, communication skills, professional attitudes, and empathy.</a:t>
            </a:r>
          </a:p>
          <a:p>
            <a:pPr algn="l" rtl="0" eaLnBrk="1" hangingPunct="1">
              <a:defRPr/>
            </a:pPr>
            <a:r>
              <a:rPr lang="en-US" dirty="0" smtClean="0"/>
              <a:t>It is valuable to </a:t>
            </a:r>
            <a:r>
              <a:rPr lang="en-US" dirty="0" smtClean="0">
                <a:solidFill>
                  <a:srgbClr val="FF0000"/>
                </a:solidFill>
              </a:rPr>
              <a:t>start</a:t>
            </a:r>
            <a:r>
              <a:rPr lang="en-US" dirty="0" smtClean="0"/>
              <a:t> with simulated patients (</a:t>
            </a:r>
            <a:r>
              <a:rPr lang="en-US" dirty="0" smtClean="0">
                <a:solidFill>
                  <a:srgbClr val="FF0000"/>
                </a:solidFill>
              </a:rPr>
              <a:t>normal anatomy and physiology</a:t>
            </a:r>
            <a:r>
              <a:rPr lang="en-US" dirty="0" smtClean="0"/>
              <a:t>). </a:t>
            </a:r>
          </a:p>
          <a:p>
            <a:pPr algn="l" rtl="0" eaLnBrk="1" hangingPunct="1">
              <a:defRPr/>
            </a:pPr>
            <a:r>
              <a:rPr lang="en-US" dirty="0" smtClean="0"/>
              <a:t>Patients should not be obliged to participate in the teaching sessions.</a:t>
            </a:r>
          </a:p>
          <a:p>
            <a:pPr algn="l" rtl="0" eaLnBrk="1" hangingPunct="1">
              <a:defRPr/>
            </a:pPr>
            <a:r>
              <a:rPr lang="en-US" dirty="0" smtClean="0"/>
              <a:t>Patients should be briefed, so that they know what will be expected of them.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lstStyle/>
          <a:p>
            <a:pPr algn="l" eaLnBrk="1" hangingPunct="1">
              <a:defRPr/>
            </a:pPr>
            <a:r>
              <a:rPr lang="en-US" smtClean="0"/>
              <a:t>Students</a:t>
            </a:r>
          </a:p>
        </p:txBody>
      </p:sp>
      <p:sp>
        <p:nvSpPr>
          <p:cNvPr id="56323" name="Rectangle 3"/>
          <p:cNvSpPr>
            <a:spLocks noGrp="1" noChangeArrowheads="1"/>
          </p:cNvSpPr>
          <p:nvPr>
            <p:ph type="body" idx="1"/>
          </p:nvPr>
        </p:nvSpPr>
        <p:spPr>
          <a:xfrm>
            <a:off x="457200" y="1600200"/>
            <a:ext cx="8229600" cy="4876800"/>
          </a:xfrm>
        </p:spPr>
        <p:txBody>
          <a:bodyPr/>
          <a:lstStyle/>
          <a:p>
            <a:pPr algn="l" rtl="0" eaLnBrk="1" hangingPunct="1">
              <a:defRPr/>
            </a:pPr>
            <a:r>
              <a:rPr lang="en-US" dirty="0" smtClean="0"/>
              <a:t>The optimum No. of bedside teaching is 2-5 students.</a:t>
            </a:r>
          </a:p>
          <a:p>
            <a:pPr algn="l" rtl="0" eaLnBrk="1" hangingPunct="1">
              <a:defRPr/>
            </a:pPr>
            <a:r>
              <a:rPr lang="en-US" dirty="0" smtClean="0"/>
              <a:t>They must be dressed with hospital uniform and name badges.</a:t>
            </a:r>
          </a:p>
          <a:p>
            <a:pPr algn="l" rtl="0" eaLnBrk="1" hangingPunct="1">
              <a:defRPr/>
            </a:pPr>
            <a:r>
              <a:rPr lang="en-US" dirty="0" smtClean="0"/>
              <a:t>They are expected to behave professionally in the ward.</a:t>
            </a:r>
          </a:p>
          <a:p>
            <a:pPr algn="l" rtl="0" eaLnBrk="1" hangingPunct="1">
              <a:defRPr/>
            </a:pPr>
            <a:r>
              <a:rPr lang="en-US" dirty="0" smtClean="0"/>
              <a:t>They should be briefed in the beginning about the purpose of the session and goals to be achieved.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algn="l" eaLnBrk="1" hangingPunct="1">
              <a:defRPr/>
            </a:pPr>
            <a:r>
              <a:rPr lang="en-US" smtClean="0"/>
              <a:t>Students, cont.</a:t>
            </a:r>
          </a:p>
        </p:txBody>
      </p:sp>
      <p:sp>
        <p:nvSpPr>
          <p:cNvPr id="57347" name="Rectangle 3"/>
          <p:cNvSpPr>
            <a:spLocks noGrp="1" noChangeArrowheads="1"/>
          </p:cNvSpPr>
          <p:nvPr>
            <p:ph type="body" idx="1"/>
          </p:nvPr>
        </p:nvSpPr>
        <p:spPr>
          <a:xfrm>
            <a:off x="457200" y="1600200"/>
            <a:ext cx="8229600" cy="5029200"/>
          </a:xfrm>
        </p:spPr>
        <p:txBody>
          <a:bodyPr/>
          <a:lstStyle/>
          <a:p>
            <a:pPr algn="l" rtl="0" eaLnBrk="1" hangingPunct="1">
              <a:defRPr/>
            </a:pPr>
            <a:r>
              <a:rPr lang="en-US" smtClean="0"/>
              <a:t>Students have found ward based teaching the most valuable way of developing clinical skills.</a:t>
            </a:r>
          </a:p>
          <a:p>
            <a:pPr algn="l" rtl="0" eaLnBrk="1" hangingPunct="1">
              <a:defRPr/>
            </a:pPr>
            <a:r>
              <a:rPr lang="en-US" smtClean="0"/>
              <a:t>In the beginning, students may feel a state of fear and embarrassment of an unfamiliar environment. </a:t>
            </a:r>
          </a:p>
          <a:p>
            <a:pPr algn="l" rtl="0" eaLnBrk="1" hangingPunct="1">
              <a:defRPr/>
            </a:pPr>
            <a:r>
              <a:rPr lang="en-US" smtClean="0"/>
              <a:t>They may feel anxious if unsure of their knowledge base or clinical abilities.</a:t>
            </a:r>
          </a:p>
          <a:p>
            <a:pPr algn="l" rtl="0" eaLnBrk="1" hangingPunct="1">
              <a:defRPr/>
            </a:pPr>
            <a:r>
              <a:rPr lang="en-US" smtClean="0"/>
              <a:t>The tutor must help to relieve anxiety and let </a:t>
            </a:r>
            <a:r>
              <a:rPr lang="en-US" smtClean="0">
                <a:latin typeface="Arial"/>
              </a:rPr>
              <a:t>“</a:t>
            </a:r>
            <a:r>
              <a:rPr lang="en-US" smtClean="0"/>
              <a:t>all</a:t>
            </a:r>
            <a:r>
              <a:rPr lang="en-US" smtClean="0">
                <a:latin typeface="Arial"/>
              </a:rPr>
              <a:t>”</a:t>
            </a:r>
            <a:r>
              <a:rPr lang="en-US" smtClean="0"/>
              <a:t> students participate in the session.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lstStyle/>
          <a:p>
            <a:pPr algn="l" eaLnBrk="1" hangingPunct="1">
              <a:defRPr/>
            </a:pPr>
            <a:r>
              <a:rPr lang="en-US" smtClean="0"/>
              <a:t>Tutors</a:t>
            </a:r>
          </a:p>
        </p:txBody>
      </p:sp>
      <p:sp>
        <p:nvSpPr>
          <p:cNvPr id="58371" name="Rectangle 3"/>
          <p:cNvSpPr>
            <a:spLocks noGrp="1" noChangeArrowheads="1"/>
          </p:cNvSpPr>
          <p:nvPr>
            <p:ph type="body" idx="1"/>
          </p:nvPr>
        </p:nvSpPr>
        <p:spPr>
          <a:xfrm>
            <a:off x="457200" y="1600200"/>
            <a:ext cx="8229600" cy="3886200"/>
          </a:xfrm>
        </p:spPr>
        <p:txBody>
          <a:bodyPr>
            <a:normAutofit fontScale="92500"/>
          </a:bodyPr>
          <a:lstStyle/>
          <a:p>
            <a:pPr algn="l" rtl="0" eaLnBrk="1" hangingPunct="1">
              <a:defRPr/>
            </a:pPr>
            <a:r>
              <a:rPr lang="en-US" sz="3600" smtClean="0"/>
              <a:t>Tutors may be consultant staff, junior hospital doctors, nurses, trained patients, or student peers.</a:t>
            </a:r>
          </a:p>
          <a:p>
            <a:pPr algn="l" rtl="0" eaLnBrk="1" hangingPunct="1">
              <a:defRPr/>
            </a:pPr>
            <a:r>
              <a:rPr lang="en-US" sz="3600" smtClean="0"/>
              <a:t>Tutors are powerful role models for the students especially in the early years.</a:t>
            </a:r>
          </a:p>
          <a:p>
            <a:pPr algn="l" rtl="0" eaLnBrk="1" hangingPunct="1">
              <a:defRPr/>
            </a:pPr>
            <a:r>
              <a:rPr lang="en-US" sz="3600" smtClean="0"/>
              <a:t>It is important that they demonstrate appropriate knowledge, skills, and attitudes.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pPr eaLnBrk="1" hangingPunct="1">
              <a:defRPr/>
            </a:pPr>
            <a:r>
              <a:rPr lang="en-US" smtClean="0"/>
              <a:t>The ward</a:t>
            </a:r>
          </a:p>
        </p:txBody>
      </p:sp>
      <p:sp>
        <p:nvSpPr>
          <p:cNvPr id="59395" name="Rectangle 3"/>
          <p:cNvSpPr>
            <a:spLocks noGrp="1" noChangeArrowheads="1"/>
          </p:cNvSpPr>
          <p:nvPr>
            <p:ph type="body" idx="1"/>
          </p:nvPr>
        </p:nvSpPr>
        <p:spPr/>
        <p:txBody>
          <a:bodyPr/>
          <a:lstStyle/>
          <a:p>
            <a:pPr algn="l" rtl="0" eaLnBrk="1" hangingPunct="1">
              <a:defRPr/>
            </a:pPr>
            <a:r>
              <a:rPr lang="en-US" sz="3600" smtClean="0"/>
              <a:t>Ward teaching should not take place when meal, cleaners, or visitors are expected.</a:t>
            </a:r>
          </a:p>
          <a:p>
            <a:pPr algn="l" rtl="0" eaLnBrk="1" hangingPunct="1">
              <a:defRPr/>
            </a:pPr>
            <a:r>
              <a:rPr lang="en-US" sz="3600" smtClean="0"/>
              <a:t>The use of side room for pre- or post-ward round discussion provides a useful alternative venue for discussion once the patients have been seen.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lstStyle/>
          <a:p>
            <a:pPr eaLnBrk="1" hangingPunct="1">
              <a:defRPr/>
            </a:pPr>
            <a:r>
              <a:rPr lang="en-US" smtClean="0"/>
              <a:t>Educational objectives</a:t>
            </a:r>
          </a:p>
        </p:txBody>
      </p:sp>
      <p:sp>
        <p:nvSpPr>
          <p:cNvPr id="60419" name="Rectangle 3"/>
          <p:cNvSpPr>
            <a:spLocks noGrp="1" noChangeArrowheads="1"/>
          </p:cNvSpPr>
          <p:nvPr>
            <p:ph type="body" idx="1"/>
          </p:nvPr>
        </p:nvSpPr>
        <p:spPr>
          <a:xfrm>
            <a:off x="457200" y="1600200"/>
            <a:ext cx="8229600" cy="5029200"/>
          </a:xfrm>
        </p:spPr>
        <p:txBody>
          <a:bodyPr/>
          <a:lstStyle/>
          <a:p>
            <a:pPr algn="l" rtl="0" eaLnBrk="1" hangingPunct="1">
              <a:defRPr/>
            </a:pPr>
            <a:r>
              <a:rPr lang="en-US" sz="2800" smtClean="0"/>
              <a:t>Clinical skills.</a:t>
            </a:r>
          </a:p>
          <a:p>
            <a:pPr algn="l" rtl="0" eaLnBrk="1" hangingPunct="1">
              <a:defRPr/>
            </a:pPr>
            <a:r>
              <a:rPr lang="en-US" sz="2800" smtClean="0"/>
              <a:t>Communication skills.</a:t>
            </a:r>
          </a:p>
          <a:p>
            <a:pPr algn="l" rtl="0" eaLnBrk="1" hangingPunct="1">
              <a:defRPr/>
            </a:pPr>
            <a:r>
              <a:rPr lang="en-US" sz="2800" smtClean="0"/>
              <a:t>Clinical reasoning.</a:t>
            </a:r>
          </a:p>
          <a:p>
            <a:pPr algn="l" rtl="0" eaLnBrk="1" hangingPunct="1">
              <a:defRPr/>
            </a:pPr>
            <a:r>
              <a:rPr lang="en-US" sz="2800" smtClean="0"/>
              <a:t>Practical procedures (venepuncture, bladder catheterization, cannulation).</a:t>
            </a:r>
          </a:p>
          <a:p>
            <a:pPr algn="l" rtl="0" eaLnBrk="1" hangingPunct="1">
              <a:defRPr/>
            </a:pPr>
            <a:r>
              <a:rPr lang="en-US" sz="2800" smtClean="0"/>
              <a:t>Patient investigation and management.</a:t>
            </a:r>
          </a:p>
          <a:p>
            <a:pPr algn="l" rtl="0" eaLnBrk="1" hangingPunct="1">
              <a:defRPr/>
            </a:pPr>
            <a:r>
              <a:rPr lang="en-US" sz="2800" smtClean="0"/>
              <a:t>Professional skills (the observation of doctors and how do they deal with each other and with other health care workers).</a:t>
            </a:r>
          </a:p>
          <a:p>
            <a:pPr algn="l" rtl="0" eaLnBrk="1" hangingPunct="1">
              <a:defRPr/>
            </a:pPr>
            <a:r>
              <a:rPr lang="en-US" sz="2800" smtClean="0"/>
              <a:t>Attitude and ethics.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ctrTitle"/>
          </p:nvPr>
        </p:nvSpPr>
        <p:spPr/>
        <p:txBody>
          <a:bodyPr/>
          <a:lstStyle/>
          <a:p>
            <a:pPr eaLnBrk="1" hangingPunct="1">
              <a:defRPr/>
            </a:pPr>
            <a:r>
              <a:rPr lang="en-US" smtClean="0"/>
              <a:t>V. Ambulatory care teaching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pPr eaLnBrk="1" hangingPunct="1">
              <a:defRPr/>
            </a:pPr>
            <a:r>
              <a:rPr lang="en-US" smtClean="0"/>
              <a:t>Why teach in ambulatory care</a:t>
            </a:r>
          </a:p>
        </p:txBody>
      </p:sp>
      <p:sp>
        <p:nvSpPr>
          <p:cNvPr id="63491" name="Rectangle 3"/>
          <p:cNvSpPr>
            <a:spLocks noGrp="1" noChangeArrowheads="1"/>
          </p:cNvSpPr>
          <p:nvPr>
            <p:ph type="body" idx="1"/>
          </p:nvPr>
        </p:nvSpPr>
        <p:spPr/>
        <p:txBody>
          <a:bodyPr/>
          <a:lstStyle/>
          <a:p>
            <a:pPr algn="l" rtl="0" eaLnBrk="1" hangingPunct="1">
              <a:defRPr/>
            </a:pPr>
            <a:r>
              <a:rPr lang="en-US" sz="4000" dirty="0" smtClean="0"/>
              <a:t>The ambulatory care setting offers a </a:t>
            </a:r>
            <a:r>
              <a:rPr lang="en-US" sz="4000" dirty="0" smtClean="0">
                <a:solidFill>
                  <a:srgbClr val="FF0000"/>
                </a:solidFill>
              </a:rPr>
              <a:t>variety</a:t>
            </a:r>
            <a:r>
              <a:rPr lang="en-US" sz="4000" dirty="0" smtClean="0"/>
              <a:t> of clinical situations and a range of </a:t>
            </a:r>
            <a:r>
              <a:rPr lang="en-US" sz="4000" dirty="0" smtClean="0">
                <a:solidFill>
                  <a:srgbClr val="FF0000"/>
                </a:solidFill>
              </a:rPr>
              <a:t>common</a:t>
            </a:r>
            <a:r>
              <a:rPr lang="en-US" sz="4000" dirty="0" smtClean="0"/>
              <a:t> clinical conditions not seen in inpatient care.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lstStyle/>
          <a:p>
            <a:pPr eaLnBrk="1" hangingPunct="1">
              <a:defRPr/>
            </a:pPr>
            <a:r>
              <a:rPr lang="en-US" smtClean="0"/>
              <a:t>Where can teaching take place</a:t>
            </a:r>
          </a:p>
        </p:txBody>
      </p:sp>
      <p:sp>
        <p:nvSpPr>
          <p:cNvPr id="64515" name="Rectangle 3"/>
          <p:cNvSpPr>
            <a:spLocks noGrp="1" noChangeArrowheads="1"/>
          </p:cNvSpPr>
          <p:nvPr>
            <p:ph type="body" idx="1"/>
          </p:nvPr>
        </p:nvSpPr>
        <p:spPr/>
        <p:txBody>
          <a:bodyPr>
            <a:normAutofit fontScale="92500"/>
          </a:bodyPr>
          <a:lstStyle/>
          <a:p>
            <a:pPr algn="l" rtl="0" eaLnBrk="1" hangingPunct="1">
              <a:defRPr/>
            </a:pPr>
            <a:r>
              <a:rPr lang="en-US" smtClean="0"/>
              <a:t>General OP clinics.</a:t>
            </a:r>
          </a:p>
          <a:p>
            <a:pPr algn="l" rtl="0" eaLnBrk="1" hangingPunct="1">
              <a:defRPr/>
            </a:pPr>
            <a:r>
              <a:rPr lang="en-US" smtClean="0"/>
              <a:t>Specialist or tertiary referral clinics.</a:t>
            </a:r>
          </a:p>
          <a:p>
            <a:pPr algn="l" rtl="0" eaLnBrk="1" hangingPunct="1">
              <a:defRPr/>
            </a:pPr>
            <a:r>
              <a:rPr lang="en-US" smtClean="0"/>
              <a:t>Multi-professional clinics (staff from variety of disciplines see patients together e.g. hand clinics)</a:t>
            </a:r>
          </a:p>
          <a:p>
            <a:pPr algn="l" rtl="0" eaLnBrk="1" hangingPunct="1">
              <a:defRPr/>
            </a:pPr>
            <a:r>
              <a:rPr lang="en-US" smtClean="0"/>
              <a:t>Clinics for specific diseases like diabetes clinic and foot clinics.</a:t>
            </a:r>
          </a:p>
          <a:p>
            <a:pPr algn="l" rtl="0" eaLnBrk="1" hangingPunct="1">
              <a:defRPr/>
            </a:pPr>
            <a:r>
              <a:rPr lang="en-US" smtClean="0"/>
              <a:t>Accident and emergency department.</a:t>
            </a:r>
          </a:p>
          <a:p>
            <a:pPr algn="l" rtl="0" eaLnBrk="1" hangingPunct="1">
              <a:defRPr/>
            </a:pPr>
            <a:r>
              <a:rPr lang="en-US" smtClean="0"/>
              <a:t>Radiology and imaging suites.</a:t>
            </a:r>
          </a:p>
          <a:p>
            <a:pPr algn="l" rtl="0" eaLnBrk="1" hangingPunct="1">
              <a:buFont typeface="Wingdings" pitchFamily="2" charset="2"/>
              <a:buNone/>
              <a:defRPr/>
            </a:pPr>
            <a:endParaRPr lang="en-US" smtClean="0"/>
          </a:p>
          <a:p>
            <a:pPr algn="l" rtl="0" eaLnBrk="1" hangingPunct="1">
              <a:defRPr/>
            </a:pPr>
            <a:endParaRPr lang="en-US" smtClean="0"/>
          </a:p>
          <a:p>
            <a:pPr algn="l" rtl="0" eaLnBrk="1" hangingPunct="1">
              <a:defRPr/>
            </a:pPr>
            <a:endParaRPr lang="en-US" smtClean="0"/>
          </a:p>
          <a:p>
            <a:pPr algn="l" rtl="0" eaLnBrk="1" hangingPunct="1">
              <a:defRPr/>
            </a:pPr>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pPr eaLnBrk="1" hangingPunct="1">
              <a:defRPr/>
            </a:pPr>
            <a:r>
              <a:rPr lang="en-US" smtClean="0"/>
              <a:t>Where can teaching take place</a:t>
            </a:r>
          </a:p>
        </p:txBody>
      </p:sp>
      <p:sp>
        <p:nvSpPr>
          <p:cNvPr id="65539" name="Rectangle 3"/>
          <p:cNvSpPr>
            <a:spLocks noGrp="1" noChangeArrowheads="1"/>
          </p:cNvSpPr>
          <p:nvPr>
            <p:ph type="body" idx="1"/>
          </p:nvPr>
        </p:nvSpPr>
        <p:spPr/>
        <p:txBody>
          <a:bodyPr/>
          <a:lstStyle/>
          <a:p>
            <a:pPr algn="l" rtl="0" eaLnBrk="1" hangingPunct="1">
              <a:defRPr/>
            </a:pPr>
            <a:r>
              <a:rPr lang="en-US" smtClean="0"/>
              <a:t>Clinical investigation unit e.g. endoscopy unit.</a:t>
            </a:r>
          </a:p>
          <a:p>
            <a:pPr algn="l" rtl="0" eaLnBrk="1" hangingPunct="1">
              <a:defRPr/>
            </a:pPr>
            <a:r>
              <a:rPr lang="en-US" smtClean="0"/>
              <a:t>Day surgery unit.</a:t>
            </a:r>
          </a:p>
          <a:p>
            <a:pPr algn="l" rtl="0" eaLnBrk="1" hangingPunct="1">
              <a:defRPr/>
            </a:pPr>
            <a:r>
              <a:rPr lang="en-US" smtClean="0"/>
              <a:t>Physiotherapy and departments of other professions allied to medicine .</a:t>
            </a:r>
          </a:p>
          <a:p>
            <a:pPr algn="l" rtl="0" eaLnBrk="1" hangingPunct="1">
              <a:defRPr/>
            </a:pPr>
            <a:r>
              <a:rPr lang="en-US" smtClean="0"/>
              <a:t>Social services department.</a:t>
            </a:r>
          </a:p>
          <a:p>
            <a:pPr algn="l" rtl="0" eaLnBrk="1" hangingPunct="1">
              <a:defRPr/>
            </a:pPr>
            <a:r>
              <a:rPr lang="en-US" smtClean="0"/>
              <a:t>Ambulatory care teaching center.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normAutofit fontScale="90000"/>
          </a:bodyPr>
          <a:lstStyle/>
          <a:p>
            <a:pPr eaLnBrk="1" hangingPunct="1">
              <a:defRPr/>
            </a:pPr>
            <a:r>
              <a:rPr lang="en-US" sz="4000" smtClean="0"/>
              <a:t>How to facilitate learning in ambulatory care</a:t>
            </a:r>
          </a:p>
        </p:txBody>
      </p:sp>
      <p:sp>
        <p:nvSpPr>
          <p:cNvPr id="66563" name="Rectangle 3"/>
          <p:cNvSpPr>
            <a:spLocks noGrp="1" noChangeArrowheads="1"/>
          </p:cNvSpPr>
          <p:nvPr>
            <p:ph type="body" idx="1"/>
          </p:nvPr>
        </p:nvSpPr>
        <p:spPr>
          <a:xfrm>
            <a:off x="457200" y="1600200"/>
            <a:ext cx="8229600" cy="5029200"/>
          </a:xfrm>
        </p:spPr>
        <p:txBody>
          <a:bodyPr/>
          <a:lstStyle/>
          <a:p>
            <a:pPr algn="l" rtl="0" eaLnBrk="1" hangingPunct="1">
              <a:defRPr/>
            </a:pPr>
            <a:r>
              <a:rPr lang="en-US" dirty="0" smtClean="0">
                <a:solidFill>
                  <a:srgbClr val="FF0000"/>
                </a:solidFill>
              </a:rPr>
              <a:t>Logbooks</a:t>
            </a:r>
            <a:r>
              <a:rPr lang="en-US" dirty="0" smtClean="0"/>
              <a:t>: used to list the core clinical problems to be seen during the attachment and to document the student activity and learning achieved with each patient contact.</a:t>
            </a:r>
          </a:p>
          <a:p>
            <a:pPr algn="l" rtl="0" eaLnBrk="1" hangingPunct="1">
              <a:defRPr/>
            </a:pPr>
            <a:r>
              <a:rPr lang="en-US" dirty="0" smtClean="0">
                <a:solidFill>
                  <a:srgbClr val="FF0000"/>
                </a:solidFill>
              </a:rPr>
              <a:t>Task-based-learning</a:t>
            </a:r>
            <a:r>
              <a:rPr lang="en-US" dirty="0" smtClean="0"/>
              <a:t>: A list of tasks are given to the students: participate in consultation with the attending staff, interview and examine patients, review a number of new radiographs with the radiologist.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normAutofit fontScale="90000"/>
          </a:bodyPr>
          <a:lstStyle/>
          <a:p>
            <a:pPr algn="l" eaLnBrk="1" hangingPunct="1">
              <a:defRPr/>
            </a:pPr>
            <a:r>
              <a:rPr lang="en-US" sz="4000" smtClean="0"/>
              <a:t>Advantages of teaching in the ambulatory care setting</a:t>
            </a:r>
          </a:p>
        </p:txBody>
      </p:sp>
      <p:sp>
        <p:nvSpPr>
          <p:cNvPr id="70659" name="Rectangle 3"/>
          <p:cNvSpPr>
            <a:spLocks noGrp="1" noChangeArrowheads="1"/>
          </p:cNvSpPr>
          <p:nvPr>
            <p:ph type="body" idx="1"/>
          </p:nvPr>
        </p:nvSpPr>
        <p:spPr>
          <a:xfrm>
            <a:off x="457200" y="1600200"/>
            <a:ext cx="8229600" cy="4419600"/>
          </a:xfrm>
        </p:spPr>
        <p:txBody>
          <a:bodyPr>
            <a:normAutofit fontScale="92500"/>
          </a:bodyPr>
          <a:lstStyle/>
          <a:p>
            <a:pPr algn="l" rtl="0" eaLnBrk="1" hangingPunct="1">
              <a:defRPr/>
            </a:pPr>
            <a:r>
              <a:rPr lang="en-US" smtClean="0"/>
              <a:t>A wide range of clinical conditions may be seen.</a:t>
            </a:r>
          </a:p>
          <a:p>
            <a:pPr algn="l" rtl="0" eaLnBrk="1" hangingPunct="1">
              <a:defRPr/>
            </a:pPr>
            <a:r>
              <a:rPr lang="en-US" smtClean="0"/>
              <a:t>There are large numbers of new and return patients.</a:t>
            </a:r>
          </a:p>
          <a:p>
            <a:pPr algn="l" rtl="0" eaLnBrk="1" hangingPunct="1">
              <a:defRPr/>
            </a:pPr>
            <a:r>
              <a:rPr lang="en-US" smtClean="0"/>
              <a:t>Students have the opportunity  to experience a multi-professional approach to patient care.</a:t>
            </a:r>
          </a:p>
          <a:p>
            <a:pPr algn="l" rtl="0" eaLnBrk="1" hangingPunct="1">
              <a:defRPr/>
            </a:pPr>
            <a:r>
              <a:rPr lang="en-US" smtClean="0"/>
              <a:t>Unlike ward teaching, increased numbers of students can be accommodated without exhausting the limited No. of suitable patients.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normAutofit fontScale="90000"/>
          </a:bodyPr>
          <a:lstStyle/>
          <a:p>
            <a:pPr algn="l" eaLnBrk="1" hangingPunct="1">
              <a:defRPr/>
            </a:pPr>
            <a:r>
              <a:rPr lang="en-US" sz="4000" smtClean="0"/>
              <a:t>Advantages of teaching in the ambulatory care setting</a:t>
            </a:r>
          </a:p>
        </p:txBody>
      </p:sp>
      <p:sp>
        <p:nvSpPr>
          <p:cNvPr id="71683" name="Rectangle 3"/>
          <p:cNvSpPr>
            <a:spLocks noGrp="1" noChangeArrowheads="1"/>
          </p:cNvSpPr>
          <p:nvPr>
            <p:ph type="body" idx="1"/>
          </p:nvPr>
        </p:nvSpPr>
        <p:spPr>
          <a:xfrm>
            <a:off x="457200" y="1600200"/>
            <a:ext cx="8229600" cy="5105400"/>
          </a:xfrm>
        </p:spPr>
        <p:txBody>
          <a:bodyPr/>
          <a:lstStyle/>
          <a:p>
            <a:pPr algn="l" rtl="0" eaLnBrk="1" hangingPunct="1">
              <a:defRPr/>
            </a:pPr>
            <a:r>
              <a:rPr lang="en-US" dirty="0" smtClean="0"/>
              <a:t>Students enjoy this teaching situation and probably prefer it to ward-based teaching.</a:t>
            </a:r>
          </a:p>
          <a:p>
            <a:pPr algn="l" rtl="0" eaLnBrk="1" hangingPunct="1">
              <a:defRPr/>
            </a:pPr>
            <a:r>
              <a:rPr lang="en-US" dirty="0" smtClean="0"/>
              <a:t>Medical schools should recognize the role ambulatory care teaching has in relieving pressure on ward-base teaching and provide appropriate resource for its implementation and development.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ctrTitle"/>
          </p:nvPr>
        </p:nvSpPr>
        <p:spPr/>
        <p:txBody>
          <a:bodyPr/>
          <a:lstStyle/>
          <a:p>
            <a:pPr eaLnBrk="1" hangingPunct="1">
              <a:defRPr/>
            </a:pPr>
            <a:r>
              <a:rPr lang="en-US" smtClean="0"/>
              <a:t>VI. Community Based Medical Education</a:t>
            </a:r>
          </a:p>
        </p:txBody>
      </p:sp>
      <p:sp>
        <p:nvSpPr>
          <p:cNvPr id="72709" name="Rectangle 5"/>
          <p:cNvSpPr>
            <a:spLocks noGrp="1" noChangeArrowheads="1"/>
          </p:cNvSpPr>
          <p:nvPr>
            <p:ph type="subTitle" idx="1"/>
          </p:nvPr>
        </p:nvSpPr>
        <p:spPr/>
        <p:txBody>
          <a:bodyPr/>
          <a:lstStyle/>
          <a:p>
            <a:pPr eaLnBrk="1" hangingPunct="1">
              <a:defRPr/>
            </a:pPr>
            <a:r>
              <a:rPr lang="en-US" smtClean="0"/>
              <a:t>(CBME)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pPr algn="l" eaLnBrk="1" hangingPunct="1">
              <a:defRPr/>
            </a:pPr>
            <a:r>
              <a:rPr lang="en-US" smtClean="0"/>
              <a:t>Definition</a:t>
            </a:r>
          </a:p>
        </p:txBody>
      </p:sp>
      <p:sp>
        <p:nvSpPr>
          <p:cNvPr id="74755" name="Rectangle 3"/>
          <p:cNvSpPr>
            <a:spLocks noGrp="1" noChangeArrowheads="1"/>
          </p:cNvSpPr>
          <p:nvPr>
            <p:ph type="body" idx="1"/>
          </p:nvPr>
        </p:nvSpPr>
        <p:spPr>
          <a:xfrm>
            <a:off x="457200" y="1600200"/>
            <a:ext cx="8229600" cy="4953000"/>
          </a:xfrm>
        </p:spPr>
        <p:txBody>
          <a:bodyPr/>
          <a:lstStyle/>
          <a:p>
            <a:pPr algn="l" rtl="0" eaLnBrk="1" hangingPunct="1">
              <a:defRPr/>
            </a:pPr>
            <a:r>
              <a:rPr lang="en-US" dirty="0" smtClean="0"/>
              <a:t>CBME refers to medical education that is based outside a tertiary or large secondary level hospital. </a:t>
            </a:r>
          </a:p>
          <a:p>
            <a:pPr algn="l" rtl="0" eaLnBrk="1" hangingPunct="1">
              <a:defRPr/>
            </a:pPr>
            <a:r>
              <a:rPr lang="en-US" dirty="0" smtClean="0"/>
              <a:t>Community oriented medical education describes curricula that are based on addressing the health needs of the local community and preparing graduates to work in that community.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Setting</a:t>
            </a:r>
            <a:endParaRPr lang="en-US" dirty="0"/>
          </a:p>
        </p:txBody>
      </p:sp>
      <p:sp>
        <p:nvSpPr>
          <p:cNvPr id="3" name="Content Placeholder 2"/>
          <p:cNvSpPr>
            <a:spLocks noGrp="1"/>
          </p:cNvSpPr>
          <p:nvPr>
            <p:ph idx="1"/>
          </p:nvPr>
        </p:nvSpPr>
        <p:spPr/>
        <p:txBody>
          <a:bodyPr/>
          <a:lstStyle/>
          <a:p>
            <a:pPr algn="l" rtl="0">
              <a:defRPr/>
            </a:pPr>
            <a:r>
              <a:rPr lang="en-US" dirty="0" smtClean="0"/>
              <a:t>Most CBME curricula are based on a </a:t>
            </a:r>
            <a:r>
              <a:rPr lang="en-US" b="1" dirty="0" smtClean="0">
                <a:solidFill>
                  <a:srgbClr val="FF0000"/>
                </a:solidFill>
              </a:rPr>
              <a:t>PHC philosophy</a:t>
            </a:r>
            <a:r>
              <a:rPr lang="en-US" dirty="0" smtClean="0">
                <a:solidFill>
                  <a:srgbClr val="FF0000"/>
                </a:solidFill>
              </a:rPr>
              <a:t> </a:t>
            </a:r>
            <a:r>
              <a:rPr lang="en-US" dirty="0" smtClean="0"/>
              <a:t>and are conducted in a primary care setting. </a:t>
            </a:r>
          </a:p>
          <a:p>
            <a:pPr algn="l" rtl="0">
              <a:buFont typeface="Wingdings" pitchFamily="2" charset="2"/>
              <a:buNone/>
              <a:defRPr/>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lstStyle/>
          <a:p>
            <a:pPr eaLnBrk="1" hangingPunct="1">
              <a:defRPr/>
            </a:pPr>
            <a:r>
              <a:rPr lang="en-US" smtClean="0"/>
              <a:t>Uses for CBME</a:t>
            </a:r>
          </a:p>
        </p:txBody>
      </p:sp>
      <p:sp>
        <p:nvSpPr>
          <p:cNvPr id="75779" name="Rectangle 3"/>
          <p:cNvSpPr>
            <a:spLocks noGrp="1" noChangeArrowheads="1"/>
          </p:cNvSpPr>
          <p:nvPr>
            <p:ph type="body" idx="1"/>
          </p:nvPr>
        </p:nvSpPr>
        <p:spPr/>
        <p:txBody>
          <a:bodyPr/>
          <a:lstStyle/>
          <a:p>
            <a:pPr algn="l" rtl="0" eaLnBrk="1" hangingPunct="1">
              <a:defRPr/>
            </a:pPr>
            <a:r>
              <a:rPr lang="en-US" b="1" u="sng" dirty="0" smtClean="0">
                <a:solidFill>
                  <a:srgbClr val="FF0000"/>
                </a:solidFill>
              </a:rPr>
              <a:t>Preclinical aims</a:t>
            </a:r>
            <a:r>
              <a:rPr lang="en-US" dirty="0" smtClean="0"/>
              <a:t>:</a:t>
            </a:r>
          </a:p>
          <a:p>
            <a:pPr algn="l" rtl="0" eaLnBrk="1" hangingPunct="1">
              <a:buFont typeface="Wingdings" pitchFamily="2" charset="2"/>
              <a:buChar char="§"/>
              <a:defRPr/>
            </a:pPr>
            <a:r>
              <a:rPr lang="en-US" dirty="0" smtClean="0"/>
              <a:t>Learning in the fields of </a:t>
            </a:r>
            <a:r>
              <a:rPr lang="en-US" dirty="0" smtClean="0">
                <a:solidFill>
                  <a:srgbClr val="FF0000"/>
                </a:solidFill>
              </a:rPr>
              <a:t>epidemiology</a:t>
            </a:r>
            <a:r>
              <a:rPr lang="en-US" dirty="0" smtClean="0"/>
              <a:t>, </a:t>
            </a:r>
            <a:r>
              <a:rPr lang="en-US" dirty="0" smtClean="0">
                <a:solidFill>
                  <a:srgbClr val="FF0000"/>
                </a:solidFill>
              </a:rPr>
              <a:t>preventive health, public health principles</a:t>
            </a:r>
            <a:r>
              <a:rPr lang="en-US" dirty="0" smtClean="0"/>
              <a:t>, </a:t>
            </a:r>
            <a:r>
              <a:rPr lang="en-US" dirty="0" smtClean="0">
                <a:solidFill>
                  <a:srgbClr val="FF0000"/>
                </a:solidFill>
              </a:rPr>
              <a:t>community development</a:t>
            </a:r>
            <a:r>
              <a:rPr lang="en-US" dirty="0" smtClean="0"/>
              <a:t>, the </a:t>
            </a:r>
            <a:r>
              <a:rPr lang="en-US" dirty="0" smtClean="0">
                <a:solidFill>
                  <a:srgbClr val="FF0000"/>
                </a:solidFill>
              </a:rPr>
              <a:t>social impact </a:t>
            </a:r>
            <a:r>
              <a:rPr lang="en-US" dirty="0" smtClean="0"/>
              <a:t>of illness and understanding how patients interact with the health care system. </a:t>
            </a:r>
          </a:p>
          <a:p>
            <a:pPr algn="l" rtl="0" eaLnBrk="1" hangingPunct="1">
              <a:buFont typeface="Wingdings" pitchFamily="2" charset="2"/>
              <a:buChar char="§"/>
              <a:defRPr/>
            </a:pPr>
            <a:r>
              <a:rPr lang="en-US" dirty="0" smtClean="0"/>
              <a:t>Also used for learning basic clinical skills, especially </a:t>
            </a:r>
            <a:r>
              <a:rPr lang="en-US" dirty="0" smtClean="0">
                <a:solidFill>
                  <a:srgbClr val="FF0000"/>
                </a:solidFill>
              </a:rPr>
              <a:t>communication skills</a:t>
            </a:r>
            <a:r>
              <a:rPr lang="en-US" dirty="0" smtClean="0">
                <a:solidFill>
                  <a:srgbClr val="FFFF00"/>
                </a:solidFill>
              </a:rPr>
              <a:t>.</a:t>
            </a:r>
            <a:r>
              <a:rPr lang="en-US" dirty="0" smtClean="0"/>
              <a:t> </a:t>
            </a:r>
          </a:p>
          <a:p>
            <a:pPr algn="l" rtl="0" eaLnBrk="1" hangingPunct="1">
              <a:defRPr/>
            </a:pP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pPr algn="l" eaLnBrk="1" hangingPunct="1">
              <a:defRPr/>
            </a:pPr>
            <a:r>
              <a:rPr lang="en-US" smtClean="0"/>
              <a:t>Uses for CBME, cont.</a:t>
            </a:r>
          </a:p>
        </p:txBody>
      </p:sp>
      <p:sp>
        <p:nvSpPr>
          <p:cNvPr id="76803" name="Rectangle 3"/>
          <p:cNvSpPr>
            <a:spLocks noGrp="1" noChangeArrowheads="1"/>
          </p:cNvSpPr>
          <p:nvPr>
            <p:ph type="body" idx="1"/>
          </p:nvPr>
        </p:nvSpPr>
        <p:spPr>
          <a:xfrm>
            <a:off x="457200" y="1600200"/>
            <a:ext cx="8229600" cy="5029200"/>
          </a:xfrm>
        </p:spPr>
        <p:txBody>
          <a:bodyPr/>
          <a:lstStyle/>
          <a:p>
            <a:pPr marL="609600" indent="-609600" algn="l" rtl="0" eaLnBrk="1" hangingPunct="1">
              <a:defRPr/>
            </a:pPr>
            <a:r>
              <a:rPr lang="en-US" b="1" u="sng" dirty="0" smtClean="0">
                <a:solidFill>
                  <a:srgbClr val="FF0000"/>
                </a:solidFill>
              </a:rPr>
              <a:t>Clinical aims.</a:t>
            </a:r>
          </a:p>
          <a:p>
            <a:pPr marL="609600" indent="-609600" algn="l" rtl="0" eaLnBrk="1" hangingPunct="1">
              <a:buFont typeface="Wingdings" pitchFamily="2" charset="2"/>
              <a:buNone/>
              <a:defRPr/>
            </a:pPr>
            <a:r>
              <a:rPr lang="en-US" dirty="0" smtClean="0">
                <a:solidFill>
                  <a:srgbClr val="FF0000"/>
                </a:solidFill>
              </a:rPr>
              <a:t>1.To learn about general practice.</a:t>
            </a:r>
          </a:p>
          <a:p>
            <a:pPr marL="609600" indent="-609600" algn="l" rtl="0" eaLnBrk="1" hangingPunct="1">
              <a:buFont typeface="Wingdings" pitchFamily="2" charset="2"/>
              <a:buNone/>
              <a:defRPr/>
            </a:pPr>
            <a:r>
              <a:rPr lang="en-US" dirty="0" smtClean="0"/>
              <a:t>      A general practice rotation is the most common clinical CBME attachment and appear in most modern medical curricula.</a:t>
            </a:r>
          </a:p>
          <a:p>
            <a:pPr marL="609600" indent="-609600" algn="l" rtl="0" eaLnBrk="1" hangingPunct="1">
              <a:buFont typeface="Wingdings" pitchFamily="2" charset="2"/>
              <a:buNone/>
              <a:defRPr/>
            </a:pPr>
            <a:r>
              <a:rPr lang="en-US"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vs. learning</a:t>
            </a:r>
            <a:endParaRPr lang="en-US" dirty="0"/>
          </a:p>
        </p:txBody>
      </p:sp>
      <p:sp>
        <p:nvSpPr>
          <p:cNvPr id="3" name="Content Placeholder 2"/>
          <p:cNvSpPr>
            <a:spLocks noGrp="1"/>
          </p:cNvSpPr>
          <p:nvPr>
            <p:ph idx="1"/>
          </p:nvPr>
        </p:nvSpPr>
        <p:spPr/>
        <p:txBody>
          <a:bodyPr>
            <a:normAutofit fontScale="92500"/>
          </a:bodyPr>
          <a:lstStyle/>
          <a:p>
            <a:r>
              <a:rPr lang="en-US" dirty="0" smtClean="0"/>
              <a:t>TEACHING </a:t>
            </a:r>
            <a:r>
              <a:rPr lang="en-US" dirty="0"/>
              <a:t>is the process done by the TEACHER </a:t>
            </a:r>
            <a:r>
              <a:rPr lang="en-US" dirty="0" smtClean="0"/>
              <a:t>.</a:t>
            </a:r>
          </a:p>
          <a:p>
            <a:r>
              <a:rPr lang="en-US" dirty="0" smtClean="0"/>
              <a:t>LEARNING </a:t>
            </a:r>
            <a:r>
              <a:rPr lang="en-US" dirty="0"/>
              <a:t>is the process done by the </a:t>
            </a:r>
            <a:r>
              <a:rPr lang="en-US" dirty="0" smtClean="0"/>
              <a:t>STUDENT:</a:t>
            </a:r>
          </a:p>
          <a:p>
            <a:pPr lvl="1"/>
            <a:r>
              <a:rPr lang="en-US" sz="3200" dirty="0" smtClean="0"/>
              <a:t>Learning </a:t>
            </a:r>
            <a:r>
              <a:rPr lang="en-US" sz="3200" dirty="0"/>
              <a:t>is </a:t>
            </a:r>
            <a:r>
              <a:rPr lang="en-US" sz="3200" dirty="0" smtClean="0"/>
              <a:t>something </a:t>
            </a:r>
            <a:r>
              <a:rPr lang="en-US" sz="3200" dirty="0"/>
              <a:t>students do themselves. </a:t>
            </a:r>
            <a:endParaRPr lang="en-US" sz="3200" dirty="0" smtClean="0"/>
          </a:p>
          <a:p>
            <a:pPr lvl="1"/>
            <a:r>
              <a:rPr lang="en-US" sz="3200" dirty="0" smtClean="0"/>
              <a:t>The </a:t>
            </a:r>
            <a:r>
              <a:rPr lang="en-US" sz="3200" dirty="0"/>
              <a:t>teacher is the facilitator of this process</a:t>
            </a:r>
            <a:r>
              <a:rPr lang="en-US" sz="3200" dirty="0" smtClean="0"/>
              <a:t>.</a:t>
            </a:r>
          </a:p>
          <a:p>
            <a:pPr lvl="1"/>
            <a:r>
              <a:rPr lang="en-US" sz="3200" dirty="0" smtClean="0"/>
              <a:t>Learning </a:t>
            </a:r>
            <a:r>
              <a:rPr lang="en-US" sz="3200" dirty="0"/>
              <a:t>involves change in knowledge, beliefs, and </a:t>
            </a:r>
            <a:r>
              <a:rPr lang="en-US" sz="3200" dirty="0" smtClean="0"/>
              <a:t>attitudes.</a:t>
            </a:r>
          </a:p>
          <a:p>
            <a:pPr lvl="1"/>
            <a:r>
              <a:rPr lang="en-US" sz="3200" dirty="0" smtClean="0"/>
              <a:t>Learning </a:t>
            </a:r>
            <a:r>
              <a:rPr lang="en-US" sz="3200" dirty="0"/>
              <a:t>takes time and (if successful) has a lasting </a:t>
            </a:r>
            <a:r>
              <a:rPr lang="en-US" sz="3200" dirty="0" smtClean="0"/>
              <a:t>impact. </a:t>
            </a:r>
            <a:endParaRPr lang="en-US" sz="3200" dirty="0"/>
          </a:p>
          <a:p>
            <a:pPr lvl="1">
              <a:buNone/>
            </a:pPr>
            <a:endParaRPr lang="en-US" dirty="0"/>
          </a:p>
          <a:p>
            <a:endParaRPr lang="en-US" dirty="0"/>
          </a:p>
          <a:p>
            <a:pPr lvl="1"/>
            <a:endParaRPr lang="en-US" dirty="0"/>
          </a:p>
          <a:p>
            <a:pPr lvl="1"/>
            <a:endParaRPr lang="en-US" dirty="0"/>
          </a:p>
          <a:p>
            <a:pPr lvl="1"/>
            <a:endParaRPr lang="en-US" dirty="0"/>
          </a:p>
          <a:p>
            <a:pPr lvl="1"/>
            <a:endParaRPr lang="en-US" dirty="0"/>
          </a:p>
          <a:p>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pPr algn="l" eaLnBrk="1" hangingPunct="1">
              <a:defRPr/>
            </a:pPr>
            <a:r>
              <a:rPr lang="en-US" dirty="0" smtClean="0">
                <a:solidFill>
                  <a:srgbClr val="FF0000"/>
                </a:solidFill>
              </a:rPr>
              <a:t>Clinical aims, cont.</a:t>
            </a:r>
          </a:p>
        </p:txBody>
      </p:sp>
      <p:sp>
        <p:nvSpPr>
          <p:cNvPr id="78851" name="Rectangle 3"/>
          <p:cNvSpPr>
            <a:spLocks noGrp="1" noChangeArrowheads="1"/>
          </p:cNvSpPr>
          <p:nvPr>
            <p:ph type="body" idx="1"/>
          </p:nvPr>
        </p:nvSpPr>
        <p:spPr/>
        <p:txBody>
          <a:bodyPr/>
          <a:lstStyle/>
          <a:p>
            <a:pPr algn="l" rtl="0" eaLnBrk="1" hangingPunct="1">
              <a:lnSpc>
                <a:spcPct val="90000"/>
              </a:lnSpc>
              <a:buFont typeface="Wingdings" pitchFamily="2" charset="2"/>
              <a:buNone/>
              <a:defRPr/>
            </a:pPr>
            <a:r>
              <a:rPr lang="en-US" dirty="0" smtClean="0">
                <a:solidFill>
                  <a:srgbClr val="FF0000"/>
                </a:solidFill>
              </a:rPr>
              <a:t>2.To learn multiple disciplines concurrently.</a:t>
            </a:r>
          </a:p>
          <a:p>
            <a:pPr algn="l" rtl="0" eaLnBrk="1" hangingPunct="1">
              <a:lnSpc>
                <a:spcPct val="90000"/>
              </a:lnSpc>
              <a:buFont typeface="Wingdings" pitchFamily="2" charset="2"/>
              <a:buNone/>
              <a:defRPr/>
            </a:pPr>
            <a:r>
              <a:rPr lang="en-US" dirty="0" smtClean="0"/>
              <a:t>-  This concept takes advantage of the broad patient base in primary care, and has been situated in rural communities.</a:t>
            </a:r>
          </a:p>
          <a:p>
            <a:pPr algn="l" rtl="0" eaLnBrk="1" hangingPunct="1">
              <a:lnSpc>
                <a:spcPct val="90000"/>
              </a:lnSpc>
              <a:buFont typeface="Wingdings" pitchFamily="2" charset="2"/>
              <a:buNone/>
              <a:defRPr/>
            </a:pPr>
            <a:r>
              <a:rPr lang="en-US" dirty="0" smtClean="0"/>
              <a:t>-  Clinicians are more likely to have significant roles in primary care, emergency medicine, obstetrics, and inpatient care. </a:t>
            </a:r>
          </a:p>
          <a:p>
            <a:pPr algn="l" rtl="0" eaLnBrk="1" hangingPunct="1">
              <a:lnSpc>
                <a:spcPct val="90000"/>
              </a:lnSpc>
              <a:buFont typeface="Wingdings" pitchFamily="2" charset="2"/>
              <a:buNone/>
              <a:defRPr/>
            </a:pPr>
            <a:endParaRPr lang="en-US" sz="2800" dirty="0" smtClean="0"/>
          </a:p>
          <a:p>
            <a:pPr algn="l" rtl="0" eaLnBrk="1" hangingPunct="1">
              <a:lnSpc>
                <a:spcPct val="90000"/>
              </a:lnSpc>
              <a:buFont typeface="Wingdings" pitchFamily="2" charset="2"/>
              <a:buNone/>
              <a:defRPr/>
            </a:pPr>
            <a:endParaRPr lang="en-US" sz="28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ctrTitle"/>
          </p:nvPr>
        </p:nvSpPr>
        <p:spPr>
          <a:xfrm>
            <a:off x="457200" y="1736725"/>
            <a:ext cx="8001000" cy="1920875"/>
          </a:xfrm>
        </p:spPr>
        <p:txBody>
          <a:bodyPr/>
          <a:lstStyle/>
          <a:p>
            <a:pPr eaLnBrk="1" hangingPunct="1">
              <a:defRPr/>
            </a:pPr>
            <a:r>
              <a:rPr lang="en-US" smtClean="0"/>
              <a:t>VII. Distance education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p:txBody>
          <a:bodyPr/>
          <a:lstStyle/>
          <a:p>
            <a:pPr eaLnBrk="1" hangingPunct="1">
              <a:defRPr/>
            </a:pPr>
            <a:r>
              <a:rPr lang="en-US" smtClean="0"/>
              <a:t>Definition </a:t>
            </a:r>
          </a:p>
        </p:txBody>
      </p:sp>
      <p:sp>
        <p:nvSpPr>
          <p:cNvPr id="82947" name="Rectangle 3"/>
          <p:cNvSpPr>
            <a:spLocks noGrp="1" noChangeArrowheads="1"/>
          </p:cNvSpPr>
          <p:nvPr>
            <p:ph type="body" idx="1"/>
          </p:nvPr>
        </p:nvSpPr>
        <p:spPr/>
        <p:txBody>
          <a:bodyPr>
            <a:normAutofit lnSpcReduction="10000"/>
          </a:bodyPr>
          <a:lstStyle/>
          <a:p>
            <a:pPr algn="l" rtl="0" eaLnBrk="1" hangingPunct="1">
              <a:buFont typeface="Wingdings" pitchFamily="2" charset="2"/>
              <a:buNone/>
              <a:defRPr/>
            </a:pPr>
            <a:r>
              <a:rPr lang="en-US" dirty="0" smtClean="0"/>
              <a:t>   The term </a:t>
            </a:r>
            <a:r>
              <a:rPr lang="en-US" dirty="0" smtClean="0">
                <a:latin typeface="Arial"/>
              </a:rPr>
              <a:t>‘</a:t>
            </a:r>
            <a:r>
              <a:rPr lang="en-US" dirty="0" smtClean="0">
                <a:solidFill>
                  <a:srgbClr val="FF0000"/>
                </a:solidFill>
              </a:rPr>
              <a:t>distance education</a:t>
            </a:r>
            <a:r>
              <a:rPr lang="en-US" dirty="0" smtClean="0">
                <a:latin typeface="Arial"/>
              </a:rPr>
              <a:t>’</a:t>
            </a:r>
            <a:r>
              <a:rPr lang="en-US" dirty="0" smtClean="0"/>
              <a:t> covers the various forms of study at all levels which are not under the continuous, immediate supervision of tutors present with their students in lecture rooms, or in the same premises, but which nevertheless, benefit from the planning, guidance, and tuition of tutorial organization.</a:t>
            </a:r>
          </a:p>
          <a:p>
            <a:pPr algn="l" rtl="0" eaLnBrk="1" hangingPunct="1">
              <a:buFont typeface="Wingdings" pitchFamily="2" charset="2"/>
              <a:buNone/>
              <a:defRPr/>
            </a:pPr>
            <a:r>
              <a:rPr lang="en-US" dirty="0" smtClean="0"/>
              <a:t>                                               </a:t>
            </a:r>
            <a:r>
              <a:rPr lang="en-US" dirty="0" smtClean="0">
                <a:solidFill>
                  <a:srgbClr val="FF0000"/>
                </a:solidFill>
              </a:rPr>
              <a:t>Holmberg 1997</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pPr algn="l" eaLnBrk="1" hangingPunct="1">
              <a:defRPr/>
            </a:pPr>
            <a:r>
              <a:rPr lang="en-US" smtClean="0"/>
              <a:t>Why distance education?</a:t>
            </a:r>
          </a:p>
        </p:txBody>
      </p:sp>
      <p:sp>
        <p:nvSpPr>
          <p:cNvPr id="83971" name="Rectangle 3"/>
          <p:cNvSpPr>
            <a:spLocks noGrp="1" noChangeArrowheads="1"/>
          </p:cNvSpPr>
          <p:nvPr>
            <p:ph type="body" idx="1"/>
          </p:nvPr>
        </p:nvSpPr>
        <p:spPr/>
        <p:txBody>
          <a:bodyPr/>
          <a:lstStyle/>
          <a:p>
            <a:pPr algn="l" rtl="0" eaLnBrk="1" hangingPunct="1">
              <a:defRPr/>
            </a:pPr>
            <a:r>
              <a:rPr lang="en-US" sz="3600" smtClean="0"/>
              <a:t>It is an excellent alternative to continuing medical education courses when there are certain constraints like time, funding, and geography.</a:t>
            </a:r>
          </a:p>
          <a:p>
            <a:pPr algn="l" rtl="0" eaLnBrk="1" hangingPunct="1">
              <a:defRPr/>
            </a:pPr>
            <a:r>
              <a:rPr lang="en-US" sz="3600" smtClean="0"/>
              <a:t>Distance education can allow learners to study a topic to the depth they desire and at a pace that suits them.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Grp="1" noChangeArrowheads="1"/>
          </p:cNvSpPr>
          <p:nvPr>
            <p:ph type="ctrTitle"/>
          </p:nvPr>
        </p:nvSpPr>
        <p:spPr/>
        <p:txBody>
          <a:bodyPr/>
          <a:lstStyle/>
          <a:p>
            <a:pPr eaLnBrk="1" hangingPunct="1">
              <a:defRPr/>
            </a:pPr>
            <a:r>
              <a:rPr lang="en-US" smtClean="0"/>
              <a:t>VIII. Peer-assisted learning (PAL)</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p:txBody>
          <a:bodyPr/>
          <a:lstStyle/>
          <a:p>
            <a:pPr eaLnBrk="1" hangingPunct="1">
              <a:defRPr/>
            </a:pPr>
            <a:r>
              <a:rPr lang="en-US" sz="4000" dirty="0" smtClean="0">
                <a:solidFill>
                  <a:srgbClr val="FF0000"/>
                </a:solidFill>
              </a:rPr>
              <a:t>Definition of Peer Assisted Learning </a:t>
            </a:r>
          </a:p>
        </p:txBody>
      </p:sp>
      <p:sp>
        <p:nvSpPr>
          <p:cNvPr id="94211" name="Rectangle 3"/>
          <p:cNvSpPr>
            <a:spLocks noGrp="1" noChangeArrowheads="1"/>
          </p:cNvSpPr>
          <p:nvPr>
            <p:ph type="body" idx="1"/>
          </p:nvPr>
        </p:nvSpPr>
        <p:spPr/>
        <p:txBody>
          <a:bodyPr/>
          <a:lstStyle/>
          <a:p>
            <a:pPr algn="l" rtl="0" eaLnBrk="1" hangingPunct="1">
              <a:defRPr/>
            </a:pPr>
            <a:r>
              <a:rPr lang="en-US" smtClean="0"/>
              <a:t>Any situation where people learn from, or with, others of a similar level of training, background or other shared characteristic.</a:t>
            </a:r>
          </a:p>
          <a:p>
            <a:pPr algn="l" rtl="0" eaLnBrk="1" hangingPunct="1">
              <a:defRPr/>
            </a:pPr>
            <a:r>
              <a:rPr lang="en-US" smtClean="0"/>
              <a:t>In the undergraduate curriculum this could include any small group work (e.g. problem based learning). In postgraduate medicine, e.g. peer review of journal articles, clinical team meeting and appraisal.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lstStyle/>
          <a:p>
            <a:pPr algn="l" eaLnBrk="1" hangingPunct="1">
              <a:defRPr/>
            </a:pPr>
            <a:r>
              <a:rPr lang="en-US" dirty="0" smtClean="0">
                <a:solidFill>
                  <a:srgbClr val="FF0000"/>
                </a:solidFill>
              </a:rPr>
              <a:t>Advantages</a:t>
            </a:r>
          </a:p>
        </p:txBody>
      </p:sp>
      <p:sp>
        <p:nvSpPr>
          <p:cNvPr id="95235" name="Rectangle 3"/>
          <p:cNvSpPr>
            <a:spLocks noGrp="1" noChangeArrowheads="1"/>
          </p:cNvSpPr>
          <p:nvPr>
            <p:ph type="body" idx="1"/>
          </p:nvPr>
        </p:nvSpPr>
        <p:spPr>
          <a:xfrm>
            <a:off x="457200" y="1600200"/>
            <a:ext cx="8229600" cy="5029200"/>
          </a:xfrm>
        </p:spPr>
        <p:txBody>
          <a:bodyPr/>
          <a:lstStyle/>
          <a:p>
            <a:pPr algn="l" rtl="0" eaLnBrk="1" hangingPunct="1">
              <a:defRPr/>
            </a:pPr>
            <a:r>
              <a:rPr lang="en-US" sz="2800" dirty="0" smtClean="0">
                <a:solidFill>
                  <a:srgbClr val="FF0000"/>
                </a:solidFill>
              </a:rPr>
              <a:t>Advantages for tutors:</a:t>
            </a:r>
          </a:p>
          <a:p>
            <a:pPr algn="l" rtl="0" eaLnBrk="1" hangingPunct="1">
              <a:buFont typeface="Wingdings" pitchFamily="2" charset="2"/>
              <a:buChar char="§"/>
              <a:defRPr/>
            </a:pPr>
            <a:r>
              <a:rPr lang="en-US" sz="2800" dirty="0" smtClean="0"/>
              <a:t>Provides opportunities to reinforce and revise their learning.</a:t>
            </a:r>
          </a:p>
          <a:p>
            <a:pPr algn="l" rtl="0" eaLnBrk="1" hangingPunct="1">
              <a:buFont typeface="Wingdings" pitchFamily="2" charset="2"/>
              <a:buChar char="§"/>
              <a:defRPr/>
            </a:pPr>
            <a:r>
              <a:rPr lang="en-US" sz="2800" dirty="0" smtClean="0"/>
              <a:t>Encourages responsibility and increased self-confidence.</a:t>
            </a:r>
          </a:p>
          <a:p>
            <a:pPr algn="l" rtl="0" eaLnBrk="1" hangingPunct="1">
              <a:buFont typeface="Wingdings" pitchFamily="2" charset="2"/>
              <a:buChar char="§"/>
              <a:defRPr/>
            </a:pPr>
            <a:r>
              <a:rPr lang="en-US" sz="2800" dirty="0" smtClean="0"/>
              <a:t>Develops teaching and verbalization skills.</a:t>
            </a:r>
          </a:p>
          <a:p>
            <a:pPr algn="l" rtl="0" eaLnBrk="1" hangingPunct="1">
              <a:buFont typeface="Wingdings" pitchFamily="2" charset="2"/>
              <a:buChar char="§"/>
              <a:defRPr/>
            </a:pPr>
            <a:r>
              <a:rPr lang="en-US" sz="2800" dirty="0" smtClean="0"/>
              <a:t>Enhances communication skills, and empathy.</a:t>
            </a:r>
          </a:p>
          <a:p>
            <a:pPr algn="l" rtl="0" eaLnBrk="1" hangingPunct="1">
              <a:buFont typeface="Wingdings" pitchFamily="2" charset="2"/>
              <a:buChar char="§"/>
              <a:defRPr/>
            </a:pPr>
            <a:r>
              <a:rPr lang="en-US" sz="2800" dirty="0" smtClean="0"/>
              <a:t>Develops appraisal skills (of self and others) including the ability to give and receive appropriate feedback.</a:t>
            </a:r>
          </a:p>
          <a:p>
            <a:pPr algn="l" rtl="0" eaLnBrk="1" hangingPunct="1">
              <a:buFont typeface="Wingdings" pitchFamily="2" charset="2"/>
              <a:buChar char="§"/>
              <a:defRPr/>
            </a:pPr>
            <a:r>
              <a:rPr lang="en-US" sz="2800" dirty="0" smtClean="0"/>
              <a:t>Enhance organizational and team-working skills.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p:txBody>
          <a:bodyPr/>
          <a:lstStyle/>
          <a:p>
            <a:pPr algn="l" eaLnBrk="1" hangingPunct="1">
              <a:defRPr/>
            </a:pPr>
            <a:r>
              <a:rPr lang="en-US" dirty="0" smtClean="0">
                <a:solidFill>
                  <a:srgbClr val="FF0000"/>
                </a:solidFill>
              </a:rPr>
              <a:t>Advantages, cont.</a:t>
            </a:r>
          </a:p>
        </p:txBody>
      </p:sp>
      <p:sp>
        <p:nvSpPr>
          <p:cNvPr id="96259" name="Rectangle 3"/>
          <p:cNvSpPr>
            <a:spLocks noGrp="1" noChangeArrowheads="1"/>
          </p:cNvSpPr>
          <p:nvPr>
            <p:ph type="body" idx="1"/>
          </p:nvPr>
        </p:nvSpPr>
        <p:spPr/>
        <p:txBody>
          <a:bodyPr>
            <a:normAutofit lnSpcReduction="10000"/>
          </a:bodyPr>
          <a:lstStyle/>
          <a:p>
            <a:pPr algn="l" rtl="0" eaLnBrk="1" hangingPunct="1">
              <a:lnSpc>
                <a:spcPct val="90000"/>
              </a:lnSpc>
              <a:defRPr/>
            </a:pPr>
            <a:r>
              <a:rPr lang="en-US" dirty="0" smtClean="0">
                <a:solidFill>
                  <a:srgbClr val="FF0000"/>
                </a:solidFill>
              </a:rPr>
              <a:t>Advantages for tutees</a:t>
            </a:r>
          </a:p>
          <a:p>
            <a:pPr algn="l" rtl="0" eaLnBrk="1" hangingPunct="1">
              <a:lnSpc>
                <a:spcPct val="90000"/>
              </a:lnSpc>
              <a:buFont typeface="Wingdings" pitchFamily="2" charset="2"/>
              <a:buChar char="§"/>
              <a:defRPr/>
            </a:pPr>
            <a:r>
              <a:rPr lang="en-US" dirty="0" smtClean="0"/>
              <a:t>Feel more relaxed, and more supported.</a:t>
            </a:r>
          </a:p>
          <a:p>
            <a:pPr algn="l" rtl="0" eaLnBrk="1" hangingPunct="1">
              <a:lnSpc>
                <a:spcPct val="90000"/>
              </a:lnSpc>
              <a:buFont typeface="Wingdings" pitchFamily="2" charset="2"/>
              <a:buChar char="§"/>
              <a:defRPr/>
            </a:pPr>
            <a:r>
              <a:rPr lang="en-US" dirty="0" smtClean="0"/>
              <a:t>Can ask questions, even the silly ones.</a:t>
            </a:r>
          </a:p>
          <a:p>
            <a:pPr algn="l" rtl="0" eaLnBrk="1" hangingPunct="1">
              <a:lnSpc>
                <a:spcPct val="90000"/>
              </a:lnSpc>
              <a:buFont typeface="Wingdings" pitchFamily="2" charset="2"/>
              <a:buChar char="§"/>
              <a:defRPr/>
            </a:pPr>
            <a:r>
              <a:rPr lang="en-US" dirty="0" smtClean="0"/>
              <a:t>Provides opportunity to obtain detailed feedback on their knowledge and skills.</a:t>
            </a:r>
          </a:p>
          <a:p>
            <a:pPr algn="l" rtl="0" eaLnBrk="1" hangingPunct="1">
              <a:lnSpc>
                <a:spcPct val="90000"/>
              </a:lnSpc>
              <a:buFont typeface="Wingdings" pitchFamily="2" charset="2"/>
              <a:buChar char="§"/>
              <a:defRPr/>
            </a:pPr>
            <a:r>
              <a:rPr lang="en-US" dirty="0" smtClean="0"/>
              <a:t>Associated with social benefits, role modeling, and increased motivation to learn.</a:t>
            </a:r>
          </a:p>
          <a:p>
            <a:pPr algn="l" rtl="0" eaLnBrk="1" hangingPunct="1">
              <a:lnSpc>
                <a:spcPct val="90000"/>
              </a:lnSpc>
              <a:buFont typeface="Wingdings" pitchFamily="2" charset="2"/>
              <a:buChar char="§"/>
              <a:defRPr/>
            </a:pPr>
            <a:r>
              <a:rPr lang="en-US" dirty="0" smtClean="0"/>
              <a:t>It is efficacious: peer tutors seem to be as good as staff in certain areas.</a:t>
            </a:r>
          </a:p>
          <a:p>
            <a:pPr algn="l" rtl="0" eaLnBrk="1" hangingPunct="1">
              <a:lnSpc>
                <a:spcPct val="90000"/>
              </a:lnSpc>
              <a:buFont typeface="Wingdings" pitchFamily="2" charset="2"/>
              <a:buChar char="§"/>
              <a:defRPr/>
            </a:pPr>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idx="4294967295"/>
          </p:nvPr>
        </p:nvSpPr>
        <p:spPr>
          <a:xfrm>
            <a:off x="457200" y="1447800"/>
            <a:ext cx="8229600" cy="4525963"/>
          </a:xfrm>
        </p:spPr>
        <p:txBody>
          <a:bodyPr/>
          <a:lstStyle/>
          <a:p>
            <a:pPr algn="l" rtl="0" eaLnBrk="1" hangingPunct="1">
              <a:lnSpc>
                <a:spcPct val="150000"/>
              </a:lnSpc>
              <a:buFont typeface="Wingdings" pitchFamily="2" charset="2"/>
              <a:buNone/>
              <a:defRPr/>
            </a:pPr>
            <a:r>
              <a:rPr lang="en-US" sz="2800" smtClean="0"/>
              <a:t>  </a:t>
            </a:r>
            <a:r>
              <a:rPr lang="en-US" sz="3600" smtClean="0">
                <a:latin typeface="Arial"/>
              </a:rPr>
              <a:t>“</a:t>
            </a:r>
            <a:r>
              <a:rPr lang="en-US" sz="3600" smtClean="0"/>
              <a:t>The peer tutors were great teachers. They are students as well, so they know what and how we think, the mistakes we tend to make</a:t>
            </a:r>
            <a:r>
              <a:rPr lang="en-US" sz="3600" smtClean="0">
                <a:latin typeface="Arial"/>
              </a:rPr>
              <a:t>”</a:t>
            </a:r>
            <a:endParaRPr lang="en-US" sz="3600" smtClean="0"/>
          </a:p>
          <a:p>
            <a:pPr algn="l" rtl="0" eaLnBrk="1" hangingPunct="1">
              <a:lnSpc>
                <a:spcPct val="80000"/>
              </a:lnSpc>
              <a:buFont typeface="Wingdings" pitchFamily="2" charset="2"/>
              <a:buNone/>
              <a:defRPr/>
            </a:pPr>
            <a:endParaRPr lang="en-US" sz="3600" smtClean="0"/>
          </a:p>
          <a:p>
            <a:pPr algn="l" rtl="0" eaLnBrk="1" hangingPunct="1">
              <a:lnSpc>
                <a:spcPct val="80000"/>
              </a:lnSpc>
              <a:buFont typeface="Wingdings" pitchFamily="2" charset="2"/>
              <a:buNone/>
              <a:defRPr/>
            </a:pPr>
            <a:r>
              <a:rPr lang="en-US" sz="3600" smtClean="0"/>
              <a:t>Tutee (Howman et al 2003)</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p:txBody>
          <a:bodyPr/>
          <a:lstStyle/>
          <a:p>
            <a:pPr algn="l" eaLnBrk="1" hangingPunct="1">
              <a:defRPr/>
            </a:pPr>
            <a:r>
              <a:rPr lang="en-US" dirty="0" smtClean="0">
                <a:solidFill>
                  <a:srgbClr val="FF0000"/>
                </a:solidFill>
              </a:rPr>
              <a:t>Advantages, cont.</a:t>
            </a:r>
          </a:p>
        </p:txBody>
      </p:sp>
      <p:sp>
        <p:nvSpPr>
          <p:cNvPr id="98307" name="Rectangle 3"/>
          <p:cNvSpPr>
            <a:spLocks noGrp="1" noChangeArrowheads="1"/>
          </p:cNvSpPr>
          <p:nvPr>
            <p:ph type="body" idx="1"/>
          </p:nvPr>
        </p:nvSpPr>
        <p:spPr>
          <a:xfrm>
            <a:off x="457200" y="1752600"/>
            <a:ext cx="8229600" cy="4525963"/>
          </a:xfrm>
        </p:spPr>
        <p:txBody>
          <a:bodyPr/>
          <a:lstStyle/>
          <a:p>
            <a:pPr algn="l" rtl="0" eaLnBrk="1" hangingPunct="1">
              <a:lnSpc>
                <a:spcPct val="90000"/>
              </a:lnSpc>
              <a:defRPr/>
            </a:pPr>
            <a:r>
              <a:rPr lang="en-US" sz="2800" dirty="0" smtClean="0">
                <a:solidFill>
                  <a:srgbClr val="FF0000"/>
                </a:solidFill>
              </a:rPr>
              <a:t>Advantages for medical school</a:t>
            </a:r>
          </a:p>
          <a:p>
            <a:pPr algn="l" rtl="0" eaLnBrk="1" hangingPunct="1">
              <a:lnSpc>
                <a:spcPct val="90000"/>
              </a:lnSpc>
              <a:buFont typeface="Wingdings" pitchFamily="2" charset="2"/>
              <a:buChar char="§"/>
              <a:defRPr/>
            </a:pPr>
            <a:r>
              <a:rPr lang="en-US" sz="2800" dirty="0" smtClean="0"/>
              <a:t>Cost and resource-effective.</a:t>
            </a:r>
          </a:p>
          <a:p>
            <a:pPr algn="l" rtl="0" eaLnBrk="1" hangingPunct="1">
              <a:lnSpc>
                <a:spcPct val="90000"/>
              </a:lnSpc>
              <a:buFont typeface="Wingdings" pitchFamily="2" charset="2"/>
              <a:buChar char="§"/>
              <a:defRPr/>
            </a:pPr>
            <a:r>
              <a:rPr lang="en-US" sz="2800" dirty="0" smtClean="0"/>
              <a:t>Students feel more involvement in the course and ownership.</a:t>
            </a:r>
          </a:p>
          <a:p>
            <a:pPr algn="l" rtl="0" eaLnBrk="1" hangingPunct="1">
              <a:lnSpc>
                <a:spcPct val="90000"/>
              </a:lnSpc>
              <a:buFont typeface="Wingdings" pitchFamily="2" charset="2"/>
              <a:buChar char="§"/>
              <a:defRPr/>
            </a:pPr>
            <a:r>
              <a:rPr lang="en-US" sz="2800" dirty="0" smtClean="0"/>
              <a:t>It is easier to standardize tutoring from peers than from professional teachers.</a:t>
            </a:r>
          </a:p>
          <a:p>
            <a:pPr algn="l" rtl="0" eaLnBrk="1" hangingPunct="1">
              <a:lnSpc>
                <a:spcPct val="90000"/>
              </a:lnSpc>
              <a:buFont typeface="Wingdings" pitchFamily="2" charset="2"/>
              <a:buChar char="§"/>
              <a:defRPr/>
            </a:pPr>
            <a:r>
              <a:rPr lang="en-US" sz="2800" dirty="0" smtClean="0"/>
              <a:t>Meets obligation to train medical students in teaching skills.</a:t>
            </a:r>
          </a:p>
          <a:p>
            <a:pPr algn="l" rtl="0" eaLnBrk="1" hangingPunct="1">
              <a:lnSpc>
                <a:spcPct val="90000"/>
              </a:lnSpc>
              <a:buFont typeface="Wingdings" pitchFamily="2" charset="2"/>
              <a:buChar char="§"/>
              <a:defRPr/>
            </a:pPr>
            <a:r>
              <a:rPr lang="en-US" sz="2800" dirty="0" smtClean="0"/>
              <a:t>Encourage a culture of collaborative learning instead of competitiveness.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Paradigm shift</a:t>
            </a:r>
            <a:endParaRPr lang="en-US" dirty="0"/>
          </a:p>
        </p:txBody>
      </p:sp>
      <p:sp>
        <p:nvSpPr>
          <p:cNvPr id="3" name="Content Placeholder 2"/>
          <p:cNvSpPr>
            <a:spLocks noGrp="1"/>
          </p:cNvSpPr>
          <p:nvPr>
            <p:ph idx="1"/>
          </p:nvPr>
        </p:nvSpPr>
        <p:spPr/>
        <p:txBody>
          <a:bodyPr>
            <a:normAutofit/>
          </a:bodyPr>
          <a:lstStyle/>
          <a:p>
            <a:r>
              <a:rPr lang="en-US" dirty="0" smtClean="0"/>
              <a:t>Transactional </a:t>
            </a:r>
            <a:r>
              <a:rPr lang="en-US" dirty="0"/>
              <a:t>teaching </a:t>
            </a:r>
            <a:r>
              <a:rPr lang="en-US" dirty="0" smtClean="0"/>
              <a:t>(old)</a:t>
            </a:r>
          </a:p>
          <a:p>
            <a:pPr lvl="1"/>
            <a:r>
              <a:rPr lang="en-US" dirty="0" smtClean="0"/>
              <a:t>the </a:t>
            </a:r>
            <a:r>
              <a:rPr lang="en-US" dirty="0"/>
              <a:t>teacher conveys </a:t>
            </a:r>
            <a:r>
              <a:rPr lang="en-US" dirty="0" smtClean="0"/>
              <a:t>information.</a:t>
            </a:r>
          </a:p>
          <a:p>
            <a:pPr lvl="1"/>
            <a:r>
              <a:rPr lang="en-US" dirty="0" smtClean="0"/>
              <a:t>the </a:t>
            </a:r>
            <a:r>
              <a:rPr lang="en-US" dirty="0"/>
              <a:t>students are expected to assimilate the knowledge on their own </a:t>
            </a:r>
          </a:p>
          <a:p>
            <a:r>
              <a:rPr lang="en-US" dirty="0" smtClean="0"/>
              <a:t>Transformational teaching (new)</a:t>
            </a:r>
            <a:endParaRPr lang="en-US" dirty="0"/>
          </a:p>
          <a:p>
            <a:pPr lvl="1"/>
            <a:r>
              <a:rPr lang="en-US" dirty="0" smtClean="0"/>
              <a:t>The </a:t>
            </a:r>
            <a:r>
              <a:rPr lang="en-US" dirty="0"/>
              <a:t>teacher is the </a:t>
            </a:r>
            <a:r>
              <a:rPr lang="en-US" dirty="0" smtClean="0"/>
              <a:t>facilitator. </a:t>
            </a:r>
          </a:p>
          <a:p>
            <a:pPr lvl="1"/>
            <a:r>
              <a:rPr lang="en-US" dirty="0" smtClean="0"/>
              <a:t>Active engagement of students.</a:t>
            </a:r>
            <a:endParaRPr lang="en-US" dirty="0"/>
          </a:p>
          <a:p>
            <a:endParaRPr lang="en-US" dirty="0"/>
          </a:p>
          <a:p>
            <a:pPr lvl="1"/>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p:txBody>
          <a:bodyPr/>
          <a:lstStyle/>
          <a:p>
            <a:pPr eaLnBrk="1" hangingPunct="1">
              <a:defRPr/>
            </a:pPr>
            <a:r>
              <a:rPr lang="en-US" smtClean="0"/>
              <a:t>Disadvantages of PAL</a:t>
            </a:r>
          </a:p>
        </p:txBody>
      </p:sp>
      <p:sp>
        <p:nvSpPr>
          <p:cNvPr id="99331" name="Rectangle 3"/>
          <p:cNvSpPr>
            <a:spLocks noGrp="1" noChangeArrowheads="1"/>
          </p:cNvSpPr>
          <p:nvPr>
            <p:ph type="body" idx="1"/>
          </p:nvPr>
        </p:nvSpPr>
        <p:spPr/>
        <p:txBody>
          <a:bodyPr/>
          <a:lstStyle/>
          <a:p>
            <a:pPr algn="l" rtl="0" eaLnBrk="1" hangingPunct="1">
              <a:defRPr/>
            </a:pPr>
            <a:r>
              <a:rPr lang="en-US" dirty="0" smtClean="0"/>
              <a:t>Student tutors may have inadequate depth of knowledge and experience. They may teach </a:t>
            </a:r>
            <a:r>
              <a:rPr lang="en-US" dirty="0" smtClean="0">
                <a:latin typeface="Arial"/>
              </a:rPr>
              <a:t>‘</a:t>
            </a:r>
            <a:r>
              <a:rPr lang="en-US" dirty="0" smtClean="0"/>
              <a:t>the wrong thing</a:t>
            </a:r>
            <a:r>
              <a:rPr lang="en-US" dirty="0" smtClean="0">
                <a:latin typeface="Arial"/>
              </a:rPr>
              <a:t>’</a:t>
            </a:r>
            <a:r>
              <a:rPr lang="en-US" dirty="0" smtClean="0"/>
              <a:t> or they may poorly transfer the skills.</a:t>
            </a:r>
          </a:p>
          <a:p>
            <a:pPr algn="l" rtl="0" eaLnBrk="1" hangingPunct="1">
              <a:defRPr/>
            </a:pPr>
            <a:r>
              <a:rPr lang="en-US" dirty="0" smtClean="0"/>
              <a:t>Tutors</a:t>
            </a:r>
            <a:r>
              <a:rPr lang="en-US" dirty="0" smtClean="0">
                <a:latin typeface="Arial"/>
              </a:rPr>
              <a:t>’</a:t>
            </a:r>
            <a:r>
              <a:rPr lang="en-US" dirty="0" smtClean="0"/>
              <a:t> ego and personality issues may cause groups to be dysfunctional.</a:t>
            </a:r>
          </a:p>
          <a:p>
            <a:pPr algn="l" rtl="0" eaLnBrk="1" hangingPunct="1">
              <a:defRPr/>
            </a:pPr>
            <a:r>
              <a:rPr lang="en-US" dirty="0" smtClean="0"/>
              <a:t>Time and effort are required to organize PAL programs, train tutors, and monitor outcomes.</a:t>
            </a:r>
          </a:p>
          <a:p>
            <a:pPr algn="l" rtl="0" eaLnBrk="1" hangingPunct="1">
              <a:defRPr/>
            </a:pPr>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Summary</a:t>
            </a:r>
            <a:endParaRPr lang="en-US" dirty="0"/>
          </a:p>
        </p:txBody>
      </p:sp>
      <p:sp>
        <p:nvSpPr>
          <p:cNvPr id="3" name="Content Placeholder 2"/>
          <p:cNvSpPr>
            <a:spLocks noGrp="1"/>
          </p:cNvSpPr>
          <p:nvPr>
            <p:ph idx="1"/>
          </p:nvPr>
        </p:nvSpPr>
        <p:spPr/>
        <p:txBody>
          <a:bodyPr/>
          <a:lstStyle/>
          <a:p>
            <a:pPr algn="l" rtl="0">
              <a:defRPr/>
            </a:pPr>
            <a:r>
              <a:rPr lang="en-US" dirty="0" smtClean="0"/>
              <a:t>More than one teaching method is needed.</a:t>
            </a:r>
          </a:p>
          <a:p>
            <a:pPr algn="l" rtl="0" eaLnBrk="1" hangingPunct="1">
              <a:defRPr/>
            </a:pPr>
            <a:r>
              <a:rPr lang="en-US" dirty="0" smtClean="0"/>
              <a:t>There is movement from a teacher-centered approach of education to a more student centered approach.</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Questions and comments</a:t>
            </a:r>
            <a:endParaRPr lang="en-US" dirty="0"/>
          </a:p>
        </p:txBody>
      </p:sp>
      <p:sp>
        <p:nvSpPr>
          <p:cNvPr id="3" name="Content Placeholder 2"/>
          <p:cNvSpPr>
            <a:spLocks noGrp="1"/>
          </p:cNvSpPr>
          <p:nvPr>
            <p:ph idx="1"/>
          </p:nvPr>
        </p:nvSpPr>
        <p:spPr/>
        <p:txBody>
          <a:bodyPr/>
          <a:lstStyle/>
          <a:p>
            <a:pPr algn="l" rtl="0">
              <a:defRPr/>
            </a:pPr>
            <a:r>
              <a:rPr lang="en-US" dirty="0" smtClean="0"/>
              <a:t>?</a:t>
            </a:r>
          </a:p>
          <a:p>
            <a:pPr algn="l" rtl="0">
              <a:defRPr/>
            </a:pPr>
            <a:r>
              <a:rPr lang="en-US" dirty="0" smtClean="0"/>
              <a:t>?</a:t>
            </a:r>
          </a:p>
          <a:p>
            <a:pPr algn="l" rtl="0">
              <a:defRPr/>
            </a:pPr>
            <a:r>
              <a:rPr lang="en-US" dirty="0" smtClean="0"/>
              <a:t>?</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defRPr/>
            </a:pPr>
            <a:r>
              <a:rPr lang="en-US" dirty="0" smtClean="0"/>
              <a:t>Thanks for listening</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Bloom’s Cognitive Taxonomy of Learning </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609601" y="1676400"/>
            <a:ext cx="75438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Important principles of teaching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1. Prior Knowledge </a:t>
            </a:r>
            <a:endParaRPr lang="en-US" dirty="0"/>
          </a:p>
        </p:txBody>
      </p:sp>
      <p:sp>
        <p:nvSpPr>
          <p:cNvPr id="3" name="Content Placeholder 2"/>
          <p:cNvSpPr>
            <a:spLocks noGrp="1"/>
          </p:cNvSpPr>
          <p:nvPr>
            <p:ph idx="1"/>
          </p:nvPr>
        </p:nvSpPr>
        <p:spPr/>
        <p:txBody>
          <a:bodyPr>
            <a:normAutofit/>
          </a:bodyPr>
          <a:lstStyle/>
          <a:p>
            <a:r>
              <a:rPr lang="en-US" dirty="0" smtClean="0"/>
              <a:t>You need to teach at the right level for the students to learn </a:t>
            </a:r>
          </a:p>
          <a:p>
            <a:r>
              <a:rPr lang="en-US" dirty="0" smtClean="0"/>
              <a:t>New knowledge “sticks” better when connected to prior knowledge.</a:t>
            </a:r>
          </a:p>
          <a:p>
            <a:r>
              <a:rPr lang="en-US" dirty="0" smtClean="0"/>
              <a:t>You can never underestimate the students’ prior knowledge.</a:t>
            </a:r>
          </a:p>
          <a:p>
            <a:r>
              <a:rPr lang="en-US" dirty="0" smtClean="0"/>
              <a:t>Insufficient or inappropriate prior knowledge can hinder learning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2358</Words>
  <Application>Microsoft Office PowerPoint</Application>
  <PresentationFormat>On-screen Show (4:3)</PresentationFormat>
  <Paragraphs>346</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Foundations of teaching and learning</vt:lpstr>
      <vt:lpstr>Contents</vt:lpstr>
      <vt:lpstr>Objectives</vt:lpstr>
      <vt:lpstr>Slide 4</vt:lpstr>
      <vt:lpstr>Teaching vs. learning</vt:lpstr>
      <vt:lpstr>Paradigm shift</vt:lpstr>
      <vt:lpstr>Bloom’s Cognitive Taxonomy of Learning </vt:lpstr>
      <vt:lpstr>Important principles of teaching</vt:lpstr>
      <vt:lpstr>1. Prior Knowledge </vt:lpstr>
      <vt:lpstr>2. Knowledge Organization </vt:lpstr>
      <vt:lpstr>3. Motivation </vt:lpstr>
      <vt:lpstr>4. Integrating Knowledge </vt:lpstr>
      <vt:lpstr>Elements of mastery</vt:lpstr>
      <vt:lpstr>5. Feedback </vt:lpstr>
      <vt:lpstr>6. Learning Climate </vt:lpstr>
      <vt:lpstr>6. Learning Climate, cont. </vt:lpstr>
      <vt:lpstr>7. Self-evaluation and self-direction </vt:lpstr>
      <vt:lpstr>Teaching and learning methods</vt:lpstr>
      <vt:lpstr>I. Lectures</vt:lpstr>
      <vt:lpstr>Lecture</vt:lpstr>
      <vt:lpstr>II. Learning in small groups</vt:lpstr>
      <vt:lpstr>III. Teaching in the clinical skills center</vt:lpstr>
      <vt:lpstr>Objective</vt:lpstr>
      <vt:lpstr>Current trends I. Developing simulated clinical environment</vt:lpstr>
      <vt:lpstr>Space</vt:lpstr>
      <vt:lpstr>Space, cont.</vt:lpstr>
      <vt:lpstr>II. Simulators</vt:lpstr>
      <vt:lpstr>III. Simulated and standardized patients</vt:lpstr>
      <vt:lpstr>IV. Bed side teaching</vt:lpstr>
      <vt:lpstr>Bedside teaching</vt:lpstr>
      <vt:lpstr>The learning triad</vt:lpstr>
      <vt:lpstr>Patients</vt:lpstr>
      <vt:lpstr>Students</vt:lpstr>
      <vt:lpstr>Students, cont.</vt:lpstr>
      <vt:lpstr>Tutors</vt:lpstr>
      <vt:lpstr>The ward</vt:lpstr>
      <vt:lpstr>Educational objectives</vt:lpstr>
      <vt:lpstr>V. Ambulatory care teaching</vt:lpstr>
      <vt:lpstr>Why teach in ambulatory care</vt:lpstr>
      <vt:lpstr>Where can teaching take place</vt:lpstr>
      <vt:lpstr>Where can teaching take place</vt:lpstr>
      <vt:lpstr>How to facilitate learning in ambulatory care</vt:lpstr>
      <vt:lpstr>Advantages of teaching in the ambulatory care setting</vt:lpstr>
      <vt:lpstr>Advantages of teaching in the ambulatory care setting</vt:lpstr>
      <vt:lpstr>VI. Community Based Medical Education</vt:lpstr>
      <vt:lpstr>Definition</vt:lpstr>
      <vt:lpstr>Setting</vt:lpstr>
      <vt:lpstr>Uses for CBME</vt:lpstr>
      <vt:lpstr>Uses for CBME, cont.</vt:lpstr>
      <vt:lpstr>Clinical aims, cont.</vt:lpstr>
      <vt:lpstr>VII. Distance education</vt:lpstr>
      <vt:lpstr>Definition </vt:lpstr>
      <vt:lpstr>Why distance education?</vt:lpstr>
      <vt:lpstr>VIII. Peer-assisted learning (PAL)</vt:lpstr>
      <vt:lpstr>Definition of Peer Assisted Learning </vt:lpstr>
      <vt:lpstr>Advantages</vt:lpstr>
      <vt:lpstr>Advantages, cont.</vt:lpstr>
      <vt:lpstr>Slide 58</vt:lpstr>
      <vt:lpstr>Advantages, cont.</vt:lpstr>
      <vt:lpstr>Disadvantages of PAL</vt:lpstr>
      <vt:lpstr>Summary</vt:lpstr>
      <vt:lpstr>Questions and comments</vt:lpstr>
      <vt:lpstr>Thanks for listening</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teaching and learning</dc:title>
  <dc:creator>VAIO</dc:creator>
  <cp:lastModifiedBy>VAIO</cp:lastModifiedBy>
  <cp:revision>34</cp:revision>
  <dcterms:created xsi:type="dcterms:W3CDTF">2016-10-15T16:33:51Z</dcterms:created>
  <dcterms:modified xsi:type="dcterms:W3CDTF">2016-10-16T20:11:24Z</dcterms:modified>
</cp:coreProperties>
</file>